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1"/>
  </p:notesMasterIdLst>
  <p:sldIdLst>
    <p:sldId id="375" r:id="rId5"/>
    <p:sldId id="377" r:id="rId6"/>
    <p:sldId id="346" r:id="rId7"/>
    <p:sldId id="379" r:id="rId8"/>
    <p:sldId id="380" r:id="rId9"/>
    <p:sldId id="386" r:id="rId10"/>
    <p:sldId id="383" r:id="rId11"/>
    <p:sldId id="364" r:id="rId12"/>
    <p:sldId id="368" r:id="rId13"/>
    <p:sldId id="381" r:id="rId14"/>
    <p:sldId id="369" r:id="rId15"/>
    <p:sldId id="370" r:id="rId16"/>
    <p:sldId id="385" r:id="rId17"/>
    <p:sldId id="262" r:id="rId18"/>
    <p:sldId id="372" r:id="rId19"/>
    <p:sldId id="259"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a:srgbClr val="0066FF"/>
    <a:srgbClr val="34D3F8"/>
    <a:srgbClr val="EBFEFF"/>
    <a:srgbClr val="D6FCFE"/>
    <a:srgbClr val="011423"/>
    <a:srgbClr val="08BBE7"/>
    <a:srgbClr val="88F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711" autoAdjust="0"/>
    <p:restoredTop sz="94660"/>
  </p:normalViewPr>
  <p:slideViewPr>
    <p:cSldViewPr snapToGrid="0">
      <p:cViewPr varScale="1">
        <p:scale>
          <a:sx n="63" d="100"/>
          <a:sy n="63" d="100"/>
        </p:scale>
        <p:origin x="5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B75752-5CEE-4A41-B9F8-116417762865}" type="datetimeFigureOut">
              <a:rPr lang="he-IL" smtClean="0"/>
              <a:t>י"ז/אב/תשפ"ד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CDD1F3F-C239-4900-ABB7-EB08E1A0E5D7}" type="slidenum">
              <a:rPr lang="he-IL" smtClean="0"/>
              <a:t>‹#›</a:t>
            </a:fld>
            <a:endParaRPr lang="he-IL"/>
          </a:p>
        </p:txBody>
      </p:sp>
    </p:spTree>
    <p:extLst>
      <p:ext uri="{BB962C8B-B14F-4D97-AF65-F5344CB8AC3E}">
        <p14:creationId xmlns:p14="http://schemas.microsoft.com/office/powerpoint/2010/main" val="13372081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תמונת שקופית 1">
            <a:extLst>
              <a:ext uri="{FF2B5EF4-FFF2-40B4-BE49-F238E27FC236}">
                <a16:creationId xmlns:a16="http://schemas.microsoft.com/office/drawing/2014/main" id="{30CDB834-C86B-4221-B3DF-4327EAD0A1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C83093F7-41EC-494F-BA3B-F0FF6289901A}"/>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11268" name="מציין מיקום של מספר שקופית 3">
            <a:extLst>
              <a:ext uri="{FF2B5EF4-FFF2-40B4-BE49-F238E27FC236}">
                <a16:creationId xmlns:a16="http://schemas.microsoft.com/office/drawing/2014/main" id="{23A497DD-01C2-4931-AFFF-867F4EF86A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A5C03C0F-E7D7-4FA7-AC05-A9D2CA9AE527}" type="slidenum">
              <a:rPr lang="he-IL" altLang="en-US" smtClean="0">
                <a:latin typeface="Arial" panose="020B0604020202020204" pitchFamily="34" charset="0"/>
              </a:rPr>
              <a:pPr algn="l" fontAlgn="base">
                <a:spcBef>
                  <a:spcPct val="0"/>
                </a:spcBef>
                <a:spcAft>
                  <a:spcPct val="0"/>
                </a:spcAft>
              </a:pPr>
              <a:t>3</a:t>
            </a:fld>
            <a:endParaRPr lang="he-IL"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a:extLst>
              <a:ext uri="{FF2B5EF4-FFF2-40B4-BE49-F238E27FC236}">
                <a16:creationId xmlns:a16="http://schemas.microsoft.com/office/drawing/2014/main" id="{87DF8146-12DD-4A86-A043-6E7B6F42A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D6FD290B-0D4B-4881-BABD-3817CF4E5498}"/>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19460" name="מציין מיקום של מספר שקופית 3">
            <a:extLst>
              <a:ext uri="{FF2B5EF4-FFF2-40B4-BE49-F238E27FC236}">
                <a16:creationId xmlns:a16="http://schemas.microsoft.com/office/drawing/2014/main" id="{44E8834A-344C-4B4E-AC0A-84E6570B93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0C0AC42-79A5-4EC5-B77A-E3EA7D3110D8}" type="slidenum">
              <a:rPr kumimoji="0" lang="he-IL"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6</a:t>
            </a:fld>
            <a:endParaRPr kumimoji="0" lang="he-IL"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a:extLst>
              <a:ext uri="{FF2B5EF4-FFF2-40B4-BE49-F238E27FC236}">
                <a16:creationId xmlns:a16="http://schemas.microsoft.com/office/drawing/2014/main" id="{E83665B0-6CCF-412B-8F12-F339013BA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19E2DF02-CF4E-4B40-8F9A-7192E7C4BC50}"/>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23556" name="מציין מיקום של מספר שקופית 3">
            <a:extLst>
              <a:ext uri="{FF2B5EF4-FFF2-40B4-BE49-F238E27FC236}">
                <a16:creationId xmlns:a16="http://schemas.microsoft.com/office/drawing/2014/main" id="{5C5DDEBD-4FF1-4E6A-B74A-7E8B3C8087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66E2F40-159A-42BD-BD47-2D20D073D2E9}" type="slidenum">
              <a:rPr kumimoji="0" lang="he-IL"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7</a:t>
            </a:fld>
            <a:endParaRPr kumimoji="0" lang="he-IL"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362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a:extLst>
              <a:ext uri="{FF2B5EF4-FFF2-40B4-BE49-F238E27FC236}">
                <a16:creationId xmlns:a16="http://schemas.microsoft.com/office/drawing/2014/main" id="{C78983A3-793B-4C78-9A05-93000863EA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C3EE694C-F33C-48F9-8B0C-41757A2DEA4E}"/>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32772" name="מציין מיקום של מספר שקופית 3">
            <a:extLst>
              <a:ext uri="{FF2B5EF4-FFF2-40B4-BE49-F238E27FC236}">
                <a16:creationId xmlns:a16="http://schemas.microsoft.com/office/drawing/2014/main" id="{CBB431E2-7D3D-4918-AD0D-B5D5F9DD58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CC0B12AD-E3EB-4101-A58A-D042457D74DB}" type="slidenum">
              <a:rPr lang="he-IL" altLang="en-US" smtClean="0">
                <a:latin typeface="Arial" panose="020B0604020202020204" pitchFamily="34" charset="0"/>
              </a:rPr>
              <a:pPr algn="l" fontAlgn="base">
                <a:spcBef>
                  <a:spcPct val="0"/>
                </a:spcBef>
                <a:spcAft>
                  <a:spcPct val="0"/>
                </a:spcAft>
              </a:pPr>
              <a:t>8</a:t>
            </a:fld>
            <a:endParaRPr lang="he-IL"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מציין מיקום של תמונת שקופית 1">
            <a:extLst>
              <a:ext uri="{FF2B5EF4-FFF2-40B4-BE49-F238E27FC236}">
                <a16:creationId xmlns:a16="http://schemas.microsoft.com/office/drawing/2014/main" id="{59FE0B1E-8698-45EC-98C7-B8E929D64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DCA382FD-E849-4587-B00B-E83CA33D40AB}"/>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36868" name="מציין מיקום של מספר שקופית 3">
            <a:extLst>
              <a:ext uri="{FF2B5EF4-FFF2-40B4-BE49-F238E27FC236}">
                <a16:creationId xmlns:a16="http://schemas.microsoft.com/office/drawing/2014/main" id="{87DB967E-3C1B-441D-AFDC-C1A155C699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884D526A-ABE9-422E-B29D-4F65208992CC}" type="slidenum">
              <a:rPr lang="he-IL" altLang="en-US" smtClean="0">
                <a:latin typeface="Arial" panose="020B0604020202020204" pitchFamily="34" charset="0"/>
              </a:rPr>
              <a:pPr algn="l" fontAlgn="base">
                <a:spcBef>
                  <a:spcPct val="0"/>
                </a:spcBef>
                <a:spcAft>
                  <a:spcPct val="0"/>
                </a:spcAft>
              </a:pPr>
              <a:t>9</a:t>
            </a:fld>
            <a:endParaRPr lang="he-IL"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95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a:extLst>
              <a:ext uri="{FF2B5EF4-FFF2-40B4-BE49-F238E27FC236}">
                <a16:creationId xmlns:a16="http://schemas.microsoft.com/office/drawing/2014/main" id="{59DA6502-B281-4212-A38E-25D8651469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BF9C57E1-E89F-4D48-AC49-97D629A8AA8B}"/>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26628" name="מציין מיקום של מספר שקופית 3">
            <a:extLst>
              <a:ext uri="{FF2B5EF4-FFF2-40B4-BE49-F238E27FC236}">
                <a16:creationId xmlns:a16="http://schemas.microsoft.com/office/drawing/2014/main" id="{553E872D-1188-4A41-AE47-87AFDF9A94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05D2A8D1-B696-41E4-9A09-5B57727D3114}" type="slidenum">
              <a:rPr lang="he-IL" altLang="en-US" smtClean="0">
                <a:latin typeface="Arial" panose="020B0604020202020204" pitchFamily="34" charset="0"/>
              </a:rPr>
              <a:pPr algn="l" fontAlgn="base">
                <a:spcBef>
                  <a:spcPct val="0"/>
                </a:spcBef>
                <a:spcAft>
                  <a:spcPct val="0"/>
                </a:spcAft>
              </a:pPr>
              <a:t>11</a:t>
            </a:fld>
            <a:endParaRPr lang="he-IL"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a:extLst>
              <a:ext uri="{FF2B5EF4-FFF2-40B4-BE49-F238E27FC236}">
                <a16:creationId xmlns:a16="http://schemas.microsoft.com/office/drawing/2014/main" id="{94DE4A77-4671-4EC3-B16F-08D55E66E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2D6B517B-1B21-4D71-911A-1A7D3C3A7AC7}"/>
              </a:ext>
            </a:extLst>
          </p:cNvPr>
          <p:cNvSpPr>
            <a:spLocks noGrp="1"/>
          </p:cNvSpPr>
          <p:nvPr>
            <p:ph type="body" idx="1"/>
          </p:nvPr>
        </p:nvSpPr>
        <p:spPr/>
        <p:txBody>
          <a:bodyPr rtlCol="1">
            <a:normAutofit fontScale="70000" lnSpcReduction="20000"/>
          </a:bodyPr>
          <a:lstStyle/>
          <a:p>
            <a:pPr eaLnBrk="1" fontAlgn="auto" hangingPunct="1">
              <a:spcBef>
                <a:spcPts val="0"/>
              </a:spcBef>
              <a:spcAft>
                <a:spcPts val="0"/>
              </a:spcAft>
              <a:defRPr/>
            </a:pPr>
            <a:r>
              <a:rPr lang="he-IL" dirty="0">
                <a:cs typeface="+mn-cs"/>
              </a:rPr>
              <a:t>ניתן להעריך את גורמי הסיכון לתפ"ט על פי שלושה אשכולות מרכזיים: פרה טראומה (</a:t>
            </a:r>
            <a:r>
              <a:rPr lang="en-US" dirty="0">
                <a:cs typeface="+mn-cs"/>
              </a:rPr>
              <a:t>pretraumatic</a:t>
            </a:r>
            <a:r>
              <a:rPr lang="he-IL" dirty="0">
                <a:cs typeface="+mn-cs"/>
              </a:rPr>
              <a:t>) המתייחס לתכונות אישיות וניסיון חיים קודם לטראומה, פרי טראומה (</a:t>
            </a:r>
            <a:r>
              <a:rPr lang="en-US" dirty="0">
                <a:cs typeface="+mn-cs"/>
              </a:rPr>
              <a:t>peritraumatic</a:t>
            </a:r>
            <a:r>
              <a:rPr lang="he-IL" dirty="0">
                <a:cs typeface="+mn-cs"/>
              </a:rPr>
              <a:t>) המתייחס לטיבו של האירוע הטראומטי ותגובת הפרט בסמוך לאירוע ופוסט טראומה (</a:t>
            </a:r>
            <a:r>
              <a:rPr lang="en-US" dirty="0">
                <a:cs typeface="+mn-cs"/>
              </a:rPr>
              <a:t>posttraumatic</a:t>
            </a:r>
            <a:r>
              <a:rPr lang="he-IL" dirty="0">
                <a:cs typeface="+mn-cs"/>
              </a:rPr>
              <a:t>) המתייחס להתנהלות הפרט לאחר האירוע הטראומטי (</a:t>
            </a:r>
            <a:r>
              <a:rPr lang="en-US" dirty="0">
                <a:cs typeface="+mn-cs"/>
              </a:rPr>
              <a:t>Friedman, et al., 2007; Vogt, King &amp; King, 2007</a:t>
            </a:r>
            <a:r>
              <a:rPr lang="he-IL" dirty="0">
                <a:cs typeface="+mn-cs"/>
              </a:rPr>
              <a:t>). </a:t>
            </a:r>
            <a:endParaRPr lang="en-US" dirty="0">
              <a:cs typeface="+mn-cs"/>
            </a:endParaRPr>
          </a:p>
          <a:p>
            <a:pPr eaLnBrk="1" fontAlgn="auto" hangingPunct="1">
              <a:spcBef>
                <a:spcPts val="0"/>
              </a:spcBef>
              <a:spcAft>
                <a:spcPts val="0"/>
              </a:spcAft>
              <a:defRPr/>
            </a:pPr>
            <a:r>
              <a:rPr lang="he-IL" dirty="0">
                <a:cs typeface="+mn-cs"/>
              </a:rPr>
              <a:t>     גורמים אשר יש בהם כדי להשפיע באשכול הפרה טראומה כוללים: מגדר, נשים חשופות יותר מגברים לפיתוח תפ"ט השתייכות לקבוצות מיעוט אתני – למשל בישראל מחקרים שנערכו מצביעים כי </a:t>
            </a:r>
            <a:r>
              <a:rPr lang="he-IL" dirty="0" err="1">
                <a:cs typeface="+mn-cs"/>
              </a:rPr>
              <a:t>האוכלוסיה</a:t>
            </a:r>
            <a:r>
              <a:rPr lang="he-IL" dirty="0">
                <a:cs typeface="+mn-cs"/>
              </a:rPr>
              <a:t> הערבית מבטאת סימפטומים גבוהים יותר של תסמינים טראומטיים מאשר </a:t>
            </a:r>
            <a:r>
              <a:rPr lang="he-IL" dirty="0" err="1">
                <a:cs typeface="+mn-cs"/>
              </a:rPr>
              <a:t>האוכלוסיה</a:t>
            </a:r>
            <a:r>
              <a:rPr lang="he-IL" dirty="0">
                <a:cs typeface="+mn-cs"/>
              </a:rPr>
              <a:t> היהודית, אם כי בהקשר זה לדעת ברייר (</a:t>
            </a:r>
            <a:r>
              <a:rPr lang="en-US" dirty="0" err="1">
                <a:cs typeface="+mn-cs"/>
              </a:rPr>
              <a:t>Briere</a:t>
            </a:r>
            <a:r>
              <a:rPr lang="en-US" dirty="0">
                <a:cs typeface="+mn-cs"/>
              </a:rPr>
              <a:t>, 2004</a:t>
            </a:r>
            <a:r>
              <a:rPr lang="he-IL" dirty="0">
                <a:cs typeface="+mn-cs"/>
              </a:rPr>
              <a:t>) נשים וקבוצת מיעוט אתני חשופים יותר לפיתוח תפ"ט עקב תדירות חשיפתם הגבוהה יותר לאירועים טראומתיים ולא עקב חוסר יכולת להתמודד עם מצבי דחק טראומטיים. גיל צעיר, גיל מבוגר, השכלה נמוכה  אירועי טראומה קודמים, התקפות חרדה בעבר, קשיי התנהגות, היסטוריה אישית משפחתית של פסיכופתולוגיה, חוסר יציבות משפחתית ומצב סוציו אקונומי נמוך, מאפייני אישיות של נטייה להימנעות  וחוסן נפשי</a:t>
            </a:r>
            <a:endParaRPr lang="en-US" dirty="0">
              <a:cs typeface="+mn-cs"/>
            </a:endParaRPr>
          </a:p>
          <a:p>
            <a:pPr eaLnBrk="1" fontAlgn="auto" hangingPunct="1">
              <a:spcBef>
                <a:spcPts val="0"/>
              </a:spcBef>
              <a:spcAft>
                <a:spcPts val="0"/>
              </a:spcAft>
              <a:defRPr/>
            </a:pPr>
            <a:r>
              <a:rPr lang="he-IL" dirty="0">
                <a:cs typeface="+mn-cs"/>
              </a:rPr>
              <a:t>      גורמים השייכים לאשכול הפרי טראומה כוללים: חומרת האירוע הטראומטי, רמת מעורבות וחשיפה, קרבה לעומת צפייה באירוע הטראומטי, פציעה פיסית (</a:t>
            </a:r>
            <a:r>
              <a:rPr lang="en-US" dirty="0" err="1">
                <a:cs typeface="+mn-cs"/>
              </a:rPr>
              <a:t>Acierno</a:t>
            </a:r>
            <a:r>
              <a:rPr lang="en-US" dirty="0">
                <a:cs typeface="+mn-cs"/>
              </a:rPr>
              <a:t>, </a:t>
            </a:r>
            <a:r>
              <a:rPr lang="en-US" dirty="0" err="1">
                <a:cs typeface="+mn-cs"/>
              </a:rPr>
              <a:t>Resnick</a:t>
            </a:r>
            <a:r>
              <a:rPr lang="en-US" dirty="0">
                <a:cs typeface="+mn-cs"/>
              </a:rPr>
              <a:t>, Kilpatrick, Saunders &amp; Best 1999</a:t>
            </a:r>
            <a:r>
              <a:rPr lang="he-IL" dirty="0">
                <a:cs typeface="+mn-cs"/>
              </a:rPr>
              <a:t>), אופיו של האירוע הטראומטי כמו למשל ניתן או לא ניתן לשליטה, צפוי או לא, נסיבות האירוע הטראומטי כאירוע הנגרם על ידי אדם כדוג' אירוע טרור ופגיעה מינית, כאסון טבע וכאסון טכנולוגי, ודיסוציאציה במהלך האירוע הטראומטי (דיסוציאציה זו גורם מעניין שכן במובן </a:t>
            </a:r>
            <a:r>
              <a:rPr lang="he-IL" dirty="0" err="1">
                <a:cs typeface="+mn-cs"/>
              </a:rPr>
              <a:t>מסויים</a:t>
            </a:r>
            <a:r>
              <a:rPr lang="he-IL" dirty="0">
                <a:cs typeface="+mn-cs"/>
              </a:rPr>
              <a:t> הוא גם יכול להיות גורם שמגן/שומר על האדם. לעיתים ניתן לשמוע איך נפגעי טראומה מתארים שהם הרגישו את הניתוק שלהם מהגוף וכאלו שהם צפו באירוע מבחוץ).</a:t>
            </a:r>
            <a:endParaRPr lang="en-US" dirty="0">
              <a:cs typeface="+mn-cs"/>
            </a:endParaRPr>
          </a:p>
          <a:p>
            <a:pPr eaLnBrk="1" fontAlgn="auto" hangingPunct="1">
              <a:spcBef>
                <a:spcPts val="0"/>
              </a:spcBef>
              <a:spcAft>
                <a:spcPts val="0"/>
              </a:spcAft>
              <a:defRPr/>
            </a:pPr>
            <a:r>
              <a:rPr lang="he-IL" dirty="0">
                <a:cs typeface="+mn-cs"/>
              </a:rPr>
              <a:t>     גורמים השייכים לאשכול הפוסט-טראומה כוללים: תפיסת השפעת האירוע, היעדר תעסוקה, תמיכה משפחתית,  רמת תמיכה חברתית, חשיפה נוספת לגורמי דחק נוספים ולאירועי טראומה נוספים ומתמשכים וגישות טיפוליות להפחתת הסימפטומים. </a:t>
            </a:r>
            <a:endParaRPr lang="en-US" dirty="0">
              <a:cs typeface="+mn-cs"/>
            </a:endParaRP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בקשר לתמיכה החברתית – יש מחלוקת בספרות לגבי הקשר שבין תמיכה חברתית לפוסט טראומה (</a:t>
            </a:r>
            <a:r>
              <a:rPr lang="en-US" dirty="0" err="1">
                <a:cs typeface="+mn-cs"/>
              </a:rPr>
              <a:t>Schallcross</a:t>
            </a:r>
            <a:r>
              <a:rPr lang="en-US" dirty="0">
                <a:cs typeface="+mn-cs"/>
              </a:rPr>
              <a:t>, </a:t>
            </a:r>
            <a:r>
              <a:rPr lang="en-US" dirty="0" err="1">
                <a:cs typeface="+mn-cs"/>
              </a:rPr>
              <a:t>Arbisi</a:t>
            </a:r>
            <a:r>
              <a:rPr lang="en-US" dirty="0">
                <a:cs typeface="+mn-cs"/>
              </a:rPr>
              <a:t>, </a:t>
            </a:r>
            <a:r>
              <a:rPr lang="en-US" dirty="0" err="1">
                <a:cs typeface="+mn-cs"/>
              </a:rPr>
              <a:t>Polusny</a:t>
            </a:r>
            <a:r>
              <a:rPr lang="en-US" dirty="0">
                <a:cs typeface="+mn-cs"/>
              </a:rPr>
              <a:t>, Kramer &amp; </a:t>
            </a:r>
            <a:r>
              <a:rPr lang="en-US" dirty="0" err="1">
                <a:cs typeface="+mn-cs"/>
              </a:rPr>
              <a:t>Erbas</a:t>
            </a:r>
            <a:r>
              <a:rPr lang="en-US" dirty="0">
                <a:cs typeface="+mn-cs"/>
              </a:rPr>
              <a:t>, 2015-in press</a:t>
            </a:r>
            <a:r>
              <a:rPr lang="he-IL" dirty="0">
                <a:cs typeface="+mn-cs"/>
              </a:rPr>
              <a:t>). האם תמיכה חברתית הינו גורם שמשפיע על תסמינים פוסט טראומטיים כלומר ככל שיש יותר תמיכה יש פחות תסמינים – </a:t>
            </a:r>
            <a:r>
              <a:rPr lang="en-US" dirty="0">
                <a:cs typeface="+mn-cs"/>
              </a:rPr>
              <a:t>social causal</a:t>
            </a:r>
            <a:r>
              <a:rPr lang="he-IL" dirty="0">
                <a:cs typeface="+mn-cs"/>
              </a:rPr>
              <a:t> או לחילופין האם ככל שיש פחות תסמינים פוסט טראומטיים, אז אנשים מבחוץ מעוניינים/מסכימים להיות בקשר עם נפגע הטראומה ובוחרים בו כחלק מהמעגל החברתי – </a:t>
            </a:r>
            <a:r>
              <a:rPr lang="en-US" dirty="0">
                <a:cs typeface="+mn-cs"/>
              </a:rPr>
              <a:t>social selection </a:t>
            </a:r>
            <a:r>
              <a:rPr lang="he-IL" dirty="0">
                <a:cs typeface="+mn-cs"/>
              </a:rPr>
              <a:t> . כך או כך הספרות תמימת דעים </a:t>
            </a:r>
            <a:r>
              <a:rPr lang="he-IL" dirty="0" err="1">
                <a:cs typeface="+mn-cs"/>
              </a:rPr>
              <a:t>שבדר"כ</a:t>
            </a:r>
            <a:r>
              <a:rPr lang="he-IL" dirty="0">
                <a:cs typeface="+mn-cs"/>
              </a:rPr>
              <a:t> תמיכה חברתית מתקשרת עם פחות תסמינים פוסט טראומטיים</a:t>
            </a:r>
            <a:endParaRPr lang="en-US" dirty="0">
              <a:cs typeface="+mn-cs"/>
            </a:endParaRPr>
          </a:p>
          <a:p>
            <a:pPr eaLnBrk="1" fontAlgn="auto" hangingPunct="1">
              <a:spcBef>
                <a:spcPts val="0"/>
              </a:spcBef>
              <a:spcAft>
                <a:spcPts val="0"/>
              </a:spcAft>
              <a:defRPr/>
            </a:pPr>
            <a:r>
              <a:rPr lang="en-US" dirty="0">
                <a:cs typeface="+mn-cs"/>
              </a:rPr>
              <a:t>Social selection – </a:t>
            </a:r>
            <a:r>
              <a:rPr lang="en-US" dirty="0" err="1">
                <a:cs typeface="+mn-cs"/>
              </a:rPr>
              <a:t>Kanisty</a:t>
            </a:r>
            <a:r>
              <a:rPr lang="en-US" dirty="0">
                <a:cs typeface="+mn-cs"/>
              </a:rPr>
              <a:t> and Norris (2003) “… social selection means that healthy individuals are selected(or welcomed) into thriving social relationships. Conversely, persons with psychological distress may experience a decline in their social support resources”</a:t>
            </a:r>
          </a:p>
          <a:p>
            <a:pPr eaLnBrk="1" fontAlgn="auto" hangingPunct="1">
              <a:spcBef>
                <a:spcPts val="0"/>
              </a:spcBef>
              <a:spcAft>
                <a:spcPts val="0"/>
              </a:spcAft>
              <a:defRPr/>
            </a:pPr>
            <a:endParaRPr lang="en-US" dirty="0">
              <a:cs typeface="+mn-cs"/>
            </a:endParaRPr>
          </a:p>
          <a:p>
            <a:pPr eaLnBrk="1" fontAlgn="auto" hangingPunct="1">
              <a:spcBef>
                <a:spcPts val="0"/>
              </a:spcBef>
              <a:spcAft>
                <a:spcPts val="0"/>
              </a:spcAft>
              <a:defRPr/>
            </a:pPr>
            <a:r>
              <a:rPr lang="he-IL" dirty="0">
                <a:cs typeface="+mn-cs"/>
              </a:rPr>
              <a:t>אחת מהסיבות שלתמיכה חברתית יש השפעה/קשר  עם ירידה בתסמינים הפוסט טראומטיים הוא שכאשר אדם נמצא בקשרים חברתיים הוא פועל במגוון של פעילויות אקטיביות. פעילויות אלו לא מאפשרות לו לנקוט בתהליכים של "הימנעות" – תהליכים שהם מאד </a:t>
            </a:r>
            <a:r>
              <a:rPr lang="he-IL" dirty="0" err="1">
                <a:cs typeface="+mn-cs"/>
              </a:rPr>
              <a:t>משמעותים</a:t>
            </a:r>
            <a:r>
              <a:rPr lang="he-IL" dirty="0">
                <a:cs typeface="+mn-cs"/>
              </a:rPr>
              <a:t> בפיתוח פוסט טראומה. כמו כן, התפיסה היא שבעצם הקשר החברתי תהליכי ה"עימות" שלו גם גורמים שונים שקשורים לטראומה יכולים להיעשות בסביבה/אווירה בטוחה ומוגנת </a:t>
            </a:r>
            <a:endParaRPr lang="en-US" dirty="0">
              <a:cs typeface="+mn-cs"/>
            </a:endParaRPr>
          </a:p>
          <a:p>
            <a:pPr eaLnBrk="1" fontAlgn="auto" hangingPunct="1">
              <a:spcBef>
                <a:spcPts val="0"/>
              </a:spcBef>
              <a:spcAft>
                <a:spcPts val="0"/>
              </a:spcAft>
              <a:defRPr/>
            </a:pPr>
            <a:endParaRPr lang="he-IL" dirty="0">
              <a:cs typeface="+mn-cs"/>
            </a:endParaRPr>
          </a:p>
        </p:txBody>
      </p:sp>
      <p:sp>
        <p:nvSpPr>
          <p:cNvPr id="28676" name="מציין מיקום של מספר שקופית 3">
            <a:extLst>
              <a:ext uri="{FF2B5EF4-FFF2-40B4-BE49-F238E27FC236}">
                <a16:creationId xmlns:a16="http://schemas.microsoft.com/office/drawing/2014/main" id="{E7C6AFE1-62AB-4B4D-8D6D-719AC6DCCB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53A5E565-6C00-49DA-B90E-2A2986165F3D}" type="slidenum">
              <a:rPr lang="he-IL" altLang="en-US" smtClean="0">
                <a:latin typeface="Arial" panose="020B0604020202020204" pitchFamily="34" charset="0"/>
              </a:rPr>
              <a:pPr algn="l" fontAlgn="base">
                <a:spcBef>
                  <a:spcPct val="0"/>
                </a:spcBef>
                <a:spcAft>
                  <a:spcPct val="0"/>
                </a:spcAft>
              </a:pPr>
              <a:t>12</a:t>
            </a:fld>
            <a:endParaRPr lang="he-IL"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273104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31226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213459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92679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86680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192263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177209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259410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54433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170496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FC843131-112A-40AB-B4C5-DF5FD9C69A8E}" type="datetimeFigureOut">
              <a:rPr lang="he-IL" smtClean="0"/>
              <a:t>י"ז/אב/תשפ"ד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CF2F905-0D0F-4A1D-B4FD-9A0EA72F16C7}" type="slidenum">
              <a:rPr lang="he-IL" smtClean="0"/>
              <a:t>‹#›</a:t>
            </a:fld>
            <a:endParaRPr lang="he-IL"/>
          </a:p>
        </p:txBody>
      </p:sp>
    </p:spTree>
    <p:extLst>
      <p:ext uri="{BB962C8B-B14F-4D97-AF65-F5344CB8AC3E}">
        <p14:creationId xmlns:p14="http://schemas.microsoft.com/office/powerpoint/2010/main" val="34148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843131-112A-40AB-B4C5-DF5FD9C69A8E}" type="datetimeFigureOut">
              <a:rPr lang="he-IL" smtClean="0"/>
              <a:t>י"ז/אב/תשפ"ד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F2F905-0D0F-4A1D-B4FD-9A0EA72F16C7}" type="slidenum">
              <a:rPr lang="he-IL" smtClean="0"/>
              <a:t>‹#›</a:t>
            </a:fld>
            <a:endParaRPr lang="he-IL"/>
          </a:p>
        </p:txBody>
      </p:sp>
    </p:spTree>
    <p:extLst>
      <p:ext uri="{BB962C8B-B14F-4D97-AF65-F5344CB8AC3E}">
        <p14:creationId xmlns:p14="http://schemas.microsoft.com/office/powerpoint/2010/main" val="3541786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mt.haifa.ac.il/?p=1966" TargetMode="External"/><Relationship Id="rId2" Type="http://schemas.openxmlformats.org/officeDocument/2006/relationships/hyperlink" Target="https://helpcenter.haifa.ac.il/view/30919/30697"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chrome-extension://efaidnbmnnnibpcajpcglclefindmkaj/https:/vod1.haifa.ac.il/tikshuv1/universityunits/helpdesk/public/pdocs/Students_Registration/letter_for_students.pdf" TargetMode="External"/><Relationship Id="rId5" Type="http://schemas.openxmlformats.org/officeDocument/2006/relationships/hyperlink" Target="http://www.haifa.ac.il/"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graduate.haifa.ac.il/" TargetMode="External"/><Relationship Id="rId3" Type="http://schemas.openxmlformats.org/officeDocument/2006/relationships/hyperlink" Target="chrome-extension://efaidnbmnnnibpcajpcglclefindmkaj/https:/www.haifa.ac.il/wp-content/uploads/2024/03/%D7%9C%D7%95%D7%97-%D7%AA%D7%A9%D7%A4%D7%94-%D7%9C%D7%95%D7%92%D7%95-%D7%97%D7%93%D7%A9.pdf" TargetMode="External"/><Relationship Id="rId7" Type="http://schemas.openxmlformats.org/officeDocument/2006/relationships/hyperlink" Target="https://sw2.haifa.ac.il/he/study-programs/2015-06-23-09-05-25/ma-program/32-academic-programs/master/437-2020-11-25-08-50-08" TargetMode="External"/><Relationship Id="rId2" Type="http://schemas.openxmlformats.org/officeDocument/2006/relationships/hyperlink" Target="https://www.haifa.ac.il/%d7%a1%d7%98%d7%95%d7%93%d7%a0%d7%98%d7%99%d7%9d/?csrt=4393328238415941222" TargetMode="External"/><Relationship Id="rId1" Type="http://schemas.openxmlformats.org/officeDocument/2006/relationships/slideLayout" Target="../slideLayouts/slideLayout2.xml"/><Relationship Id="rId6" Type="http://schemas.openxmlformats.org/officeDocument/2006/relationships/hyperlink" Target="https://sso.haifa.ac.il/messages/accessdenied.html" TargetMode="External"/><Relationship Id="rId5" Type="http://schemas.openxmlformats.org/officeDocument/2006/relationships/hyperlink" Target="https://lime.haifa.ac.il/index.php/647855?newtest=Y&amp;lang=he" TargetMode="External"/><Relationship Id="rId4" Type="http://schemas.openxmlformats.org/officeDocument/2006/relationships/hyperlink" Target="https://igeret.haifa.ac.il/" TargetMode="Externa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aburayya@univ.haifa.ac.il"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1489;&#1497;&#1492;%22&#1505;%20&#1500;&#1506;%22&#1505;" TargetMode="External"/><Relationship Id="rId5" Type="http://schemas.openxmlformats.org/officeDocument/2006/relationships/image" Target="../media/image5.png"/><Relationship Id="rId4" Type="http://schemas.openxmlformats.org/officeDocument/2006/relationships/hyperlink" Target="mailto:scohen22@Staff.haifa.ac.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mailto:SWO@univ.haifa.ac.i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s://sw2.haifa.ac.il/he/study-programs/2015-06-23-09-05-25/ma-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16200000">
            <a:off x="-644522" y="-587195"/>
            <a:ext cx="6997115" cy="6997115"/>
          </a:xfrm>
          <a:prstGeom prst="rect">
            <a:avLst/>
          </a:prstGeom>
        </p:spPr>
      </p:pic>
      <p:sp>
        <p:nvSpPr>
          <p:cNvPr id="6" name="מלבן 5"/>
          <p:cNvSpPr/>
          <p:nvPr/>
        </p:nvSpPr>
        <p:spPr>
          <a:xfrm>
            <a:off x="827313" y="4170422"/>
            <a:ext cx="6749143" cy="597580"/>
          </a:xfrm>
          <a:prstGeom prst="rect">
            <a:avLst/>
          </a:prstGeom>
          <a:solidFill>
            <a:srgbClr val="08B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 name="כותרת 1"/>
          <p:cNvSpPr>
            <a:spLocks noGrp="1"/>
          </p:cNvSpPr>
          <p:nvPr>
            <p:ph type="ctrTitle"/>
          </p:nvPr>
        </p:nvSpPr>
        <p:spPr>
          <a:xfrm>
            <a:off x="890219" y="1361350"/>
            <a:ext cx="6623330" cy="1890308"/>
          </a:xfrm>
        </p:spPr>
        <p:txBody>
          <a:bodyPr>
            <a:normAutofit fontScale="90000"/>
          </a:bodyPr>
          <a:lstStyle/>
          <a:p>
            <a:r>
              <a:rPr lang="he-IL" altLang="en-US" sz="4400" b="1" dirty="0">
                <a:latin typeface="Edu Favorit Hebrew" panose="020B0604020202020204" charset="-79"/>
                <a:cs typeface="+mn-cs"/>
              </a:rPr>
              <a:t>מפגש אוריינטציה</a:t>
            </a:r>
            <a:br>
              <a:rPr lang="he-IL" altLang="en-US" sz="4400" b="1" dirty="0">
                <a:latin typeface="Edu Favorit Hebrew" panose="020B0604020202020204" charset="-79"/>
                <a:cs typeface="+mn-cs"/>
              </a:rPr>
            </a:br>
            <a:r>
              <a:rPr lang="he-IL" altLang="en-US" sz="4400" b="1" dirty="0">
                <a:latin typeface="Edu Favorit Hebrew" panose="020B0604020202020204" charset="-79"/>
                <a:cs typeface="+mn-cs"/>
              </a:rPr>
              <a:t>לתואר שני</a:t>
            </a:r>
            <a:br>
              <a:rPr lang="he-IL" altLang="en-US" sz="4400" b="1" dirty="0">
                <a:latin typeface="Edu Favorit Hebrew" panose="020B0604020202020204" charset="-79"/>
                <a:cs typeface="+mn-cs"/>
              </a:rPr>
            </a:br>
            <a:r>
              <a:rPr lang="he-IL" altLang="en-US" sz="4400" b="1" dirty="0">
                <a:latin typeface="Edu Favorit Hebrew" panose="020B0604020202020204" charset="-79"/>
                <a:cs typeface="+mn-cs"/>
              </a:rPr>
              <a:t>בית הספר לעבודה סוציאלית</a:t>
            </a:r>
            <a:endParaRPr lang="he-IL" sz="4400" b="1" dirty="0">
              <a:latin typeface="Edu Favorit Hebrew" panose="020B0604020202020204" charset="-79"/>
              <a:ea typeface="+mn-ea"/>
              <a:cs typeface="+mn-cs"/>
            </a:endParaRPr>
          </a:p>
        </p:txBody>
      </p:sp>
      <p:sp>
        <p:nvSpPr>
          <p:cNvPr id="3" name="כותרת משנה 2"/>
          <p:cNvSpPr>
            <a:spLocks noGrp="1"/>
          </p:cNvSpPr>
          <p:nvPr>
            <p:ph type="subTitle" idx="1"/>
          </p:nvPr>
        </p:nvSpPr>
        <p:spPr>
          <a:xfrm>
            <a:off x="-370116" y="4206199"/>
            <a:ext cx="9144000" cy="728660"/>
          </a:xfrm>
        </p:spPr>
        <p:txBody>
          <a:bodyPr>
            <a:normAutofit/>
          </a:bodyPr>
          <a:lstStyle/>
          <a:p>
            <a:r>
              <a:rPr lang="he-IL" sz="3200" dirty="0">
                <a:solidFill>
                  <a:schemeClr val="bg1"/>
                </a:solidFill>
                <a:latin typeface="Edu Favorit Hebrew" panose="020B0604020202020204" charset="-79"/>
              </a:rPr>
              <a:t>שנה"ל תשפ"ה</a:t>
            </a:r>
          </a:p>
        </p:txBody>
      </p:sp>
      <p:sp>
        <p:nvSpPr>
          <p:cNvPr id="5" name="מלבן 4"/>
          <p:cNvSpPr/>
          <p:nvPr/>
        </p:nvSpPr>
        <p:spPr>
          <a:xfrm>
            <a:off x="0" y="5036457"/>
            <a:ext cx="12192000" cy="1821543"/>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 name="תמונה 8"/>
          <p:cNvPicPr>
            <a:picLocks noChangeAspect="1"/>
          </p:cNvPicPr>
          <p:nvPr/>
        </p:nvPicPr>
        <p:blipFill rotWithShape="1">
          <a:blip r:embed="rId4" cstate="print">
            <a:extLst>
              <a:ext uri="{28A0092B-C50C-407E-A947-70E740481C1C}">
                <a14:useLocalDpi xmlns:a14="http://schemas.microsoft.com/office/drawing/2010/main" val="0"/>
              </a:ext>
            </a:extLst>
          </a:blip>
          <a:srcRect b="52144"/>
          <a:stretch/>
        </p:blipFill>
        <p:spPr>
          <a:xfrm>
            <a:off x="5422644" y="3112493"/>
            <a:ext cx="7841854" cy="3752764"/>
          </a:xfrm>
          <a:prstGeom prst="rect">
            <a:avLst/>
          </a:prstGeom>
        </p:spPr>
      </p:pic>
      <p:pic>
        <p:nvPicPr>
          <p:cNvPr id="12" name="תמונה 11">
            <a:extLst>
              <a:ext uri="{FF2B5EF4-FFF2-40B4-BE49-F238E27FC236}">
                <a16:creationId xmlns:a16="http://schemas.microsoft.com/office/drawing/2014/main" id="{5A20CF8C-4247-4FD5-A6DE-4F2B341DC8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7000" y="-1316052"/>
            <a:ext cx="6858000" cy="6858000"/>
          </a:xfrm>
          <a:prstGeom prst="rect">
            <a:avLst/>
          </a:prstGeom>
        </p:spPr>
      </p:pic>
      <p:sp>
        <p:nvSpPr>
          <p:cNvPr id="4" name="מלבן 3">
            <a:extLst>
              <a:ext uri="{FF2B5EF4-FFF2-40B4-BE49-F238E27FC236}">
                <a16:creationId xmlns:a16="http://schemas.microsoft.com/office/drawing/2014/main" id="{0B3460FD-1F9D-4008-9497-0A0EE7D90E85}"/>
              </a:ext>
            </a:extLst>
          </p:cNvPr>
          <p:cNvSpPr/>
          <p:nvPr/>
        </p:nvSpPr>
        <p:spPr>
          <a:xfrm>
            <a:off x="3557751" y="3228459"/>
            <a:ext cx="1151793" cy="43088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altLang="en-US"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20.8.24</a:t>
            </a: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5831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BAB4631E-1E5F-4766-A9A8-E377BA446CDE}"/>
              </a:ext>
            </a:extLst>
          </p:cNvPr>
          <p:cNvSpPr>
            <a:spLocks noGrp="1" noChangeArrowheads="1"/>
          </p:cNvSpPr>
          <p:nvPr>
            <p:ph idx="1"/>
          </p:nvPr>
        </p:nvSpPr>
        <p:spPr>
          <a:xfrm>
            <a:off x="2063750" y="2420939"/>
            <a:ext cx="8147050" cy="4105275"/>
          </a:xfrm>
        </p:spPr>
        <p:txBody>
          <a:bodyPr rtlCol="0">
            <a:normAutofit/>
          </a:bodyPr>
          <a:lstStyle/>
          <a:p>
            <a:pPr marL="91440" indent="-91440">
              <a:lnSpc>
                <a:spcPct val="80000"/>
              </a:lnSpc>
              <a:buNone/>
              <a:defRPr/>
            </a:pPr>
            <a:r>
              <a:rPr lang="he-IL" altLang="en-US" sz="2400" dirty="0">
                <a:solidFill>
                  <a:schemeClr val="tx1">
                    <a:lumMod val="75000"/>
                    <a:lumOff val="25000"/>
                  </a:schemeClr>
                </a:solidFill>
              </a:rPr>
              <a:t>	</a:t>
            </a:r>
          </a:p>
          <a:p>
            <a:pPr marL="0" indent="0">
              <a:lnSpc>
                <a:spcPct val="80000"/>
              </a:lnSpc>
              <a:buNone/>
              <a:defRPr/>
            </a:pPr>
            <a:endParaRPr lang="he-IL" altLang="en-US" sz="2400" dirty="0">
              <a:solidFill>
                <a:schemeClr val="tx1">
                  <a:lumMod val="75000"/>
                  <a:lumOff val="25000"/>
                </a:schemeClr>
              </a:solidFill>
            </a:endParaRPr>
          </a:p>
        </p:txBody>
      </p:sp>
      <p:pic>
        <p:nvPicPr>
          <p:cNvPr id="24580" name="Picture 8" descr="http://homepage.univie.ac.at/horst.prillinger/ubahn/m/londonundergroundmapgerman.png">
            <a:extLst>
              <a:ext uri="{FF2B5EF4-FFF2-40B4-BE49-F238E27FC236}">
                <a16:creationId xmlns:a16="http://schemas.microsoft.com/office/drawing/2014/main" id="{AE1ED455-4268-4F45-8796-6DFA569065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4709"/>
            <a:ext cx="2087562"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173989707"/>
              </p:ext>
            </p:extLst>
          </p:nvPr>
        </p:nvGraphicFramePr>
        <p:xfrm>
          <a:off x="2456247" y="1575046"/>
          <a:ext cx="8510798" cy="4388976"/>
        </p:xfrm>
        <a:graphic>
          <a:graphicData uri="http://schemas.openxmlformats.org/drawingml/2006/table">
            <a:tbl>
              <a:tblPr rtl="1" firstRow="1" firstCol="1" lastRow="1" lastCol="1" bandRow="1" bandCol="1">
                <a:tableStyleId>{5C22544A-7EE6-4342-B048-85BDC9FD1C3A}</a:tableStyleId>
              </a:tblPr>
              <a:tblGrid>
                <a:gridCol w="1434856">
                  <a:extLst>
                    <a:ext uri="{9D8B030D-6E8A-4147-A177-3AD203B41FA5}">
                      <a16:colId xmlns:a16="http://schemas.microsoft.com/office/drawing/2014/main" val="3926485622"/>
                    </a:ext>
                  </a:extLst>
                </a:gridCol>
                <a:gridCol w="1834555">
                  <a:extLst>
                    <a:ext uri="{9D8B030D-6E8A-4147-A177-3AD203B41FA5}">
                      <a16:colId xmlns:a16="http://schemas.microsoft.com/office/drawing/2014/main" val="2049960772"/>
                    </a:ext>
                  </a:extLst>
                </a:gridCol>
                <a:gridCol w="1993204">
                  <a:extLst>
                    <a:ext uri="{9D8B030D-6E8A-4147-A177-3AD203B41FA5}">
                      <a16:colId xmlns:a16="http://schemas.microsoft.com/office/drawing/2014/main" val="4023544770"/>
                    </a:ext>
                  </a:extLst>
                </a:gridCol>
                <a:gridCol w="3248183">
                  <a:extLst>
                    <a:ext uri="{9D8B030D-6E8A-4147-A177-3AD203B41FA5}">
                      <a16:colId xmlns:a16="http://schemas.microsoft.com/office/drawing/2014/main" val="2742769605"/>
                    </a:ext>
                  </a:extLst>
                </a:gridCol>
              </a:tblGrid>
              <a:tr h="179108">
                <a:tc>
                  <a:txBody>
                    <a:bodyPr/>
                    <a:lstStyle/>
                    <a:p>
                      <a:pPr algn="ctr" rtl="1">
                        <a:spcAft>
                          <a:spcPts val="0"/>
                        </a:spcAft>
                      </a:pPr>
                      <a:r>
                        <a:rPr lang="he-IL" sz="1100" dirty="0">
                          <a:effectLst/>
                        </a:rPr>
                        <a:t> שעות </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gridSpan="3">
                  <a:txBody>
                    <a:bodyPr/>
                    <a:lstStyle/>
                    <a:p>
                      <a:pPr algn="ctr" rtl="1">
                        <a:spcBef>
                          <a:spcPts val="1200"/>
                        </a:spcBef>
                        <a:spcAft>
                          <a:spcPts val="300"/>
                        </a:spcAft>
                      </a:pPr>
                      <a:r>
                        <a:rPr lang="he-IL" sz="1100" kern="1400">
                          <a:effectLst/>
                        </a:rPr>
                        <a:t>יום שני</a:t>
                      </a:r>
                      <a:endParaRPr lang="en-GB" sz="1100" b="1"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59336" marR="5933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5532365"/>
                  </a:ext>
                </a:extLst>
              </a:tr>
              <a:tr h="915319">
                <a:tc>
                  <a:txBody>
                    <a:bodyPr/>
                    <a:lstStyle/>
                    <a:p>
                      <a:pPr algn="r" rtl="1">
                        <a:spcAft>
                          <a:spcPts val="0"/>
                        </a:spcAft>
                      </a:pPr>
                      <a:endParaRPr lang="en-US" sz="1100" dirty="0">
                        <a:effectLst/>
                      </a:endParaRPr>
                    </a:p>
                    <a:p>
                      <a:pPr algn="r" rtl="1">
                        <a:spcAft>
                          <a:spcPts val="0"/>
                        </a:spcAft>
                      </a:pPr>
                      <a:r>
                        <a:rPr lang="he-IL" sz="1100" dirty="0">
                          <a:effectLst/>
                        </a:rPr>
                        <a:t> </a:t>
                      </a:r>
                      <a:endParaRPr lang="en-GB" sz="1100" dirty="0">
                        <a:effectLst/>
                      </a:endParaRPr>
                    </a:p>
                    <a:p>
                      <a:pPr algn="r" rtl="1">
                        <a:spcAft>
                          <a:spcPts val="0"/>
                        </a:spcAft>
                      </a:pPr>
                      <a:r>
                        <a:rPr lang="he-IL" sz="1100" dirty="0">
                          <a:effectLst/>
                        </a:rPr>
                        <a:t>8:00-12:00</a:t>
                      </a:r>
                      <a:endParaRPr lang="en-GB" sz="1100" dirty="0">
                        <a:effectLst/>
                      </a:endParaRPr>
                    </a:p>
                    <a:p>
                      <a:pPr algn="r" rtl="1">
                        <a:spcAft>
                          <a:spcPts val="0"/>
                        </a:spcAft>
                      </a:pPr>
                      <a:r>
                        <a:rPr lang="he-IL" sz="1100" dirty="0">
                          <a:effectLst/>
                        </a:rPr>
                        <a:t> </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gridSpan="3">
                  <a:txBody>
                    <a:bodyPr/>
                    <a:lstStyle/>
                    <a:p>
                      <a:pPr algn="ctr" rtl="1">
                        <a:spcAft>
                          <a:spcPts val="0"/>
                        </a:spcAft>
                      </a:pPr>
                      <a:r>
                        <a:rPr lang="he-IL" sz="1100" dirty="0">
                          <a:effectLst/>
                        </a:rPr>
                        <a:t> </a:t>
                      </a:r>
                      <a:endParaRPr lang="en-GB" sz="1100" dirty="0">
                        <a:effectLst/>
                      </a:endParaRPr>
                    </a:p>
                    <a:p>
                      <a:pPr algn="ctr" rtl="1">
                        <a:spcAft>
                          <a:spcPts val="0"/>
                        </a:spcAft>
                      </a:pPr>
                      <a:endParaRPr lang="en-US" sz="1100" dirty="0">
                        <a:effectLst/>
                      </a:endParaRPr>
                    </a:p>
                    <a:p>
                      <a:pPr algn="ctr" rtl="1">
                        <a:spcAft>
                          <a:spcPts val="0"/>
                        </a:spcAft>
                      </a:pPr>
                      <a:r>
                        <a:rPr lang="he-IL" sz="1100" dirty="0">
                          <a:effectLst/>
                        </a:rPr>
                        <a:t>סמינר תיאורטי (חובה)</a:t>
                      </a:r>
                      <a:endParaRPr lang="en-GB" sz="1100" dirty="0">
                        <a:effectLst/>
                      </a:endParaRPr>
                    </a:p>
                    <a:p>
                      <a:pPr algn="ctr" rtl="1">
                        <a:spcAft>
                          <a:spcPts val="0"/>
                        </a:spcAft>
                      </a:pPr>
                      <a:r>
                        <a:rPr lang="he-IL" sz="1100" dirty="0">
                          <a:effectLst/>
                        </a:rPr>
                        <a:t> </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1377662"/>
                  </a:ext>
                </a:extLst>
              </a:tr>
              <a:tr h="1582305">
                <a:tc>
                  <a:txBody>
                    <a:bodyPr/>
                    <a:lstStyle/>
                    <a:p>
                      <a:pPr algn="r" rtl="1">
                        <a:spcAft>
                          <a:spcPts val="0"/>
                        </a:spcAft>
                      </a:pPr>
                      <a:r>
                        <a:rPr lang="he-IL" sz="1100" dirty="0">
                          <a:effectLst/>
                        </a:rPr>
                        <a:t> </a:t>
                      </a:r>
                      <a:endParaRPr lang="en-GB" sz="1100" dirty="0">
                        <a:effectLst/>
                      </a:endParaRPr>
                    </a:p>
                    <a:p>
                      <a:pPr algn="r" rtl="1">
                        <a:spcAft>
                          <a:spcPts val="0"/>
                        </a:spcAft>
                      </a:pPr>
                      <a:endParaRPr lang="he-IL" sz="1100" dirty="0">
                        <a:effectLst/>
                      </a:endParaRPr>
                    </a:p>
                    <a:p>
                      <a:pPr algn="r" rtl="1">
                        <a:spcAft>
                          <a:spcPts val="0"/>
                        </a:spcAft>
                      </a:pPr>
                      <a:endParaRPr lang="he-IL" sz="1100" dirty="0">
                        <a:effectLst/>
                      </a:endParaRPr>
                    </a:p>
                    <a:p>
                      <a:pPr algn="r" rtl="1">
                        <a:spcAft>
                          <a:spcPts val="0"/>
                        </a:spcAft>
                      </a:pPr>
                      <a:r>
                        <a:rPr lang="he-IL" sz="1100" dirty="0">
                          <a:effectLst/>
                        </a:rPr>
                        <a:t>12:00–14:00</a:t>
                      </a:r>
                      <a:endParaRPr lang="en-GB" sz="1100" dirty="0">
                        <a:effectLst/>
                      </a:endParaRPr>
                    </a:p>
                    <a:p>
                      <a:pPr algn="r" rtl="1">
                        <a:spcAft>
                          <a:spcPts val="0"/>
                        </a:spcAft>
                      </a:pPr>
                      <a:r>
                        <a:rPr lang="he-IL" sz="1100" dirty="0">
                          <a:effectLst/>
                        </a:rPr>
                        <a:t>קורס מחקר חובה לפי מסלול א/ב</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a:txBody>
                    <a:bodyPr/>
                    <a:lstStyle/>
                    <a:p>
                      <a:pPr algn="ctr" rtl="1">
                        <a:spcAft>
                          <a:spcPts val="0"/>
                        </a:spcAft>
                      </a:pPr>
                      <a:r>
                        <a:rPr lang="he-IL" sz="1100" dirty="0">
                          <a:effectLst/>
                        </a:rPr>
                        <a:t> </a:t>
                      </a:r>
                      <a:endParaRPr lang="en-GB" sz="1100" dirty="0">
                        <a:effectLst/>
                      </a:endParaRPr>
                    </a:p>
                    <a:p>
                      <a:pPr algn="ctr" rtl="1">
                        <a:spcAft>
                          <a:spcPts val="0"/>
                        </a:spcAft>
                      </a:pPr>
                      <a:r>
                        <a:rPr lang="he-IL" sz="1100" b="1" dirty="0">
                          <a:effectLst/>
                        </a:rPr>
                        <a:t>פילוסופיות המחקר ועו"ס</a:t>
                      </a:r>
                      <a:endParaRPr lang="en-GB" sz="1100" b="1" dirty="0">
                        <a:effectLst/>
                      </a:endParaRPr>
                    </a:p>
                    <a:p>
                      <a:pPr algn="ctr" rtl="1">
                        <a:spcAft>
                          <a:spcPts val="0"/>
                        </a:spcAft>
                      </a:pPr>
                      <a:r>
                        <a:rPr lang="he-IL" sz="1100" dirty="0">
                          <a:effectLst/>
                        </a:rPr>
                        <a:t>פרופ' זאב וינשטוק</a:t>
                      </a:r>
                    </a:p>
                    <a:p>
                      <a:pPr algn="ctr" rtl="1">
                        <a:spcAft>
                          <a:spcPts val="0"/>
                        </a:spcAft>
                      </a:pPr>
                      <a:endParaRPr lang="en-GB" sz="1100" dirty="0">
                        <a:effectLst/>
                      </a:endParaRPr>
                    </a:p>
                    <a:p>
                      <a:pPr algn="ctr" rtl="1">
                        <a:spcAft>
                          <a:spcPts val="0"/>
                        </a:spcAft>
                      </a:pPr>
                      <a:r>
                        <a:rPr lang="he-IL" sz="1100" dirty="0">
                          <a:effectLst/>
                        </a:rPr>
                        <a:t>קורס מחקר חובה למסלול א' – ציון 85 בקורס זה הנו תנאי מעבר לסטודנטים במסלול א' – עם תזה</a:t>
                      </a:r>
                      <a:endParaRPr lang="en-GB" sz="1100" dirty="0">
                        <a:effectLst/>
                      </a:endParaRPr>
                    </a:p>
                    <a:p>
                      <a:pPr algn="ctr" rtl="1">
                        <a:spcAft>
                          <a:spcPts val="0"/>
                        </a:spcAft>
                      </a:pPr>
                      <a:r>
                        <a:rPr lang="he-IL" sz="1100" dirty="0">
                          <a:effectLst/>
                        </a:rPr>
                        <a:t>01.א.4167. 288</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a:txBody>
                    <a:bodyPr/>
                    <a:lstStyle/>
                    <a:p>
                      <a:pPr algn="ctr" rtl="0">
                        <a:spcAft>
                          <a:spcPts val="0"/>
                        </a:spcAft>
                      </a:pPr>
                      <a:r>
                        <a:rPr lang="en-US" sz="1100" dirty="0">
                          <a:effectLst/>
                        </a:rPr>
                        <a:t> </a:t>
                      </a:r>
                      <a:endParaRPr lang="en-GB" sz="1100" dirty="0">
                        <a:effectLst/>
                      </a:endParaRPr>
                    </a:p>
                    <a:p>
                      <a:pPr algn="ctr" rtl="0">
                        <a:spcAft>
                          <a:spcPts val="0"/>
                        </a:spcAft>
                      </a:pPr>
                      <a:r>
                        <a:rPr lang="he-IL" sz="1100" b="1" dirty="0">
                          <a:effectLst/>
                        </a:rPr>
                        <a:t>שיטות מחקר</a:t>
                      </a:r>
                      <a:endParaRPr lang="en-GB" sz="1100" b="1" dirty="0">
                        <a:effectLst/>
                      </a:endParaRPr>
                    </a:p>
                    <a:p>
                      <a:pPr algn="ctr" rtl="0">
                        <a:spcAft>
                          <a:spcPts val="0"/>
                        </a:spcAft>
                      </a:pPr>
                      <a:r>
                        <a:rPr lang="he-IL" sz="1100" dirty="0">
                          <a:effectLst/>
                        </a:rPr>
                        <a:t>פרופ' השאם אבו ריא</a:t>
                      </a:r>
                      <a:endParaRPr lang="en-US" sz="1100" dirty="0">
                        <a:effectLst/>
                      </a:endParaRPr>
                    </a:p>
                    <a:p>
                      <a:pPr algn="ctr" rtl="0">
                        <a:spcAft>
                          <a:spcPts val="0"/>
                        </a:spcAft>
                      </a:pPr>
                      <a:endParaRPr lang="en-GB" sz="1100" dirty="0">
                        <a:effectLst/>
                      </a:endParaRPr>
                    </a:p>
                    <a:p>
                      <a:pPr algn="ctr" rtl="0">
                        <a:spcAft>
                          <a:spcPts val="0"/>
                        </a:spcAft>
                      </a:pPr>
                      <a:r>
                        <a:rPr lang="he-IL" sz="1100" dirty="0">
                          <a:effectLst/>
                        </a:rPr>
                        <a:t>קורס מחקר חובה למסלול ב'</a:t>
                      </a:r>
                      <a:endParaRPr lang="en-GB" sz="1100" dirty="0">
                        <a:effectLst/>
                      </a:endParaRPr>
                    </a:p>
                    <a:p>
                      <a:pPr algn="r" rtl="1">
                        <a:spcAft>
                          <a:spcPts val="0"/>
                        </a:spcAft>
                      </a:pPr>
                      <a:r>
                        <a:rPr lang="he-IL" sz="1100" dirty="0">
                          <a:effectLst/>
                        </a:rPr>
                        <a:t>                01.א.4010. 288</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a:txBody>
                    <a:bodyPr/>
                    <a:lstStyle/>
                    <a:p>
                      <a:pPr algn="r" rtl="1">
                        <a:spcAft>
                          <a:spcPts val="0"/>
                        </a:spcAft>
                      </a:pPr>
                      <a:r>
                        <a:rPr lang="en-US" sz="1100" dirty="0">
                          <a:effectLst/>
                        </a:rPr>
                        <a:t> </a:t>
                      </a:r>
                      <a:endParaRPr lang="he-IL" sz="1100" dirty="0">
                        <a:effectLst/>
                      </a:endParaRPr>
                    </a:p>
                    <a:p>
                      <a:pPr algn="r" rtl="1">
                        <a:spcAft>
                          <a:spcPts val="0"/>
                        </a:spcAft>
                      </a:pPr>
                      <a:r>
                        <a:rPr lang="he-IL" sz="1100" dirty="0">
                          <a:effectLst/>
                        </a:rPr>
                        <a:t> במידה ואושר פטור משיטות מחקר, ניתן להירשם ל-</a:t>
                      </a:r>
                      <a:endParaRPr lang="en-GB" sz="1100" dirty="0">
                        <a:effectLst/>
                      </a:endParaRPr>
                    </a:p>
                    <a:p>
                      <a:pPr algn="r" rtl="1">
                        <a:spcAft>
                          <a:spcPts val="0"/>
                        </a:spcAft>
                      </a:pPr>
                      <a:r>
                        <a:rPr lang="he-IL" sz="1100" dirty="0">
                          <a:effectLst/>
                        </a:rPr>
                        <a:t> </a:t>
                      </a:r>
                      <a:endParaRPr lang="en-GB" sz="1100" dirty="0">
                        <a:effectLst/>
                      </a:endParaRPr>
                    </a:p>
                    <a:p>
                      <a:pPr algn="r" rtl="1">
                        <a:spcAft>
                          <a:spcPts val="0"/>
                        </a:spcAft>
                      </a:pPr>
                      <a:r>
                        <a:rPr lang="he-IL" sz="1100" dirty="0">
                          <a:effectLst/>
                        </a:rPr>
                        <a:t> קורסים אחרים   </a:t>
                      </a:r>
                      <a:endParaRPr lang="en-GB" sz="1100" dirty="0">
                        <a:effectLst/>
                      </a:endParaRPr>
                    </a:p>
                    <a:p>
                      <a:pPr algn="r" rtl="1">
                        <a:spcAft>
                          <a:spcPts val="0"/>
                        </a:spcAft>
                      </a:pPr>
                      <a:r>
                        <a:rPr lang="he-IL" sz="1100" dirty="0">
                          <a:effectLst/>
                          <a:highlight>
                            <a:srgbClr val="FFFF00"/>
                          </a:highlight>
                        </a:rPr>
                        <a:t> </a:t>
                      </a:r>
                      <a:endParaRPr lang="en-GB" sz="1100" dirty="0">
                        <a:effectLst/>
                        <a:latin typeface="Times New Roman" panose="02020603050405020304" pitchFamily="18" charset="0"/>
                        <a:ea typeface="Times New Roman" panose="02020603050405020304" pitchFamily="18" charset="0"/>
                      </a:endParaRPr>
                    </a:p>
                  </a:txBody>
                  <a:tcPr marL="59336" marR="59336" marT="0" marB="0"/>
                </a:tc>
                <a:extLst>
                  <a:ext uri="{0D108BD9-81ED-4DB2-BD59-A6C34878D82A}">
                    <a16:rowId xmlns:a16="http://schemas.microsoft.com/office/drawing/2014/main" val="3269336949"/>
                  </a:ext>
                </a:extLst>
              </a:tr>
              <a:tr h="622147">
                <a:tc>
                  <a:txBody>
                    <a:bodyPr/>
                    <a:lstStyle/>
                    <a:p>
                      <a:pPr algn="r" rtl="1">
                        <a:spcAft>
                          <a:spcPts val="0"/>
                        </a:spcAft>
                      </a:pPr>
                      <a:r>
                        <a:rPr lang="he-IL" sz="1100" dirty="0">
                          <a:effectLst/>
                        </a:rPr>
                        <a:t> </a:t>
                      </a:r>
                    </a:p>
                    <a:p>
                      <a:pPr algn="r" rtl="1">
                        <a:spcAft>
                          <a:spcPts val="0"/>
                        </a:spcAft>
                      </a:pPr>
                      <a:r>
                        <a:rPr lang="he-IL" sz="1100" dirty="0">
                          <a:effectLst/>
                        </a:rPr>
                        <a:t> </a:t>
                      </a:r>
                      <a:endParaRPr lang="en-GB" sz="1100" dirty="0">
                        <a:effectLst/>
                      </a:endParaRPr>
                    </a:p>
                    <a:p>
                      <a:pPr algn="r" rtl="1">
                        <a:spcAft>
                          <a:spcPts val="0"/>
                        </a:spcAft>
                      </a:pPr>
                      <a:r>
                        <a:rPr lang="he-IL" sz="1100" dirty="0">
                          <a:effectLst/>
                        </a:rPr>
                        <a:t>14:00–16:00</a:t>
                      </a:r>
                      <a:endParaRPr lang="en-GB" sz="1100" dirty="0">
                        <a:effectLst/>
                      </a:endParaRPr>
                    </a:p>
                    <a:p>
                      <a:pPr algn="r" rtl="1">
                        <a:spcAft>
                          <a:spcPts val="0"/>
                        </a:spcAft>
                      </a:pPr>
                      <a:r>
                        <a:rPr lang="he-IL" sz="1100" dirty="0">
                          <a:effectLst/>
                        </a:rPr>
                        <a:t> </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gridSpan="3">
                  <a:txBody>
                    <a:bodyPr/>
                    <a:lstStyle/>
                    <a:p>
                      <a:pPr algn="ctr" rtl="1">
                        <a:spcAft>
                          <a:spcPts val="0"/>
                        </a:spcAft>
                      </a:pPr>
                      <a:r>
                        <a:rPr lang="he-IL" sz="1100">
                          <a:effectLst/>
                        </a:rPr>
                        <a:t> </a:t>
                      </a:r>
                      <a:endParaRPr lang="en-GB" sz="1100">
                        <a:effectLst/>
                      </a:endParaRPr>
                    </a:p>
                    <a:p>
                      <a:pPr algn="ctr" rtl="1">
                        <a:spcAft>
                          <a:spcPts val="0"/>
                        </a:spcAft>
                      </a:pPr>
                      <a:r>
                        <a:rPr lang="he-IL" sz="1100">
                          <a:effectLst/>
                        </a:rPr>
                        <a:t>קורס חובה לתחום/ קורס מאקרו/ קורס בחירה </a:t>
                      </a:r>
                      <a:endParaRPr lang="en-GB" sz="1100">
                        <a:effectLst/>
                        <a:latin typeface="Times New Roman" panose="02020603050405020304" pitchFamily="18" charset="0"/>
                        <a:ea typeface="Times New Roman" panose="02020603050405020304" pitchFamily="18" charset="0"/>
                      </a:endParaRPr>
                    </a:p>
                  </a:txBody>
                  <a:tcPr marL="59336" marR="5933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7468471"/>
                  </a:ext>
                </a:extLst>
              </a:tr>
              <a:tr h="1041684">
                <a:tc>
                  <a:txBody>
                    <a:bodyPr/>
                    <a:lstStyle/>
                    <a:p>
                      <a:pPr algn="r" rtl="1">
                        <a:spcAft>
                          <a:spcPts val="0"/>
                        </a:spcAft>
                      </a:pPr>
                      <a:r>
                        <a:rPr lang="he-IL" sz="1100" dirty="0">
                          <a:effectLst/>
                        </a:rPr>
                        <a:t> </a:t>
                      </a:r>
                      <a:endParaRPr lang="en-GB" sz="1100" dirty="0">
                        <a:effectLst/>
                      </a:endParaRPr>
                    </a:p>
                    <a:p>
                      <a:pPr algn="r" rtl="1">
                        <a:spcAft>
                          <a:spcPts val="0"/>
                        </a:spcAft>
                      </a:pPr>
                      <a:endParaRPr lang="he-IL" sz="1100" dirty="0">
                        <a:effectLst/>
                      </a:endParaRPr>
                    </a:p>
                    <a:p>
                      <a:pPr algn="r" rtl="1">
                        <a:spcAft>
                          <a:spcPts val="0"/>
                        </a:spcAft>
                      </a:pPr>
                      <a:r>
                        <a:rPr lang="he-IL" sz="1100" dirty="0">
                          <a:effectLst/>
                        </a:rPr>
                        <a:t>16:00–18:00</a:t>
                      </a:r>
                      <a:endParaRPr lang="en-GB" sz="1100" dirty="0">
                        <a:effectLst/>
                      </a:endParaRPr>
                    </a:p>
                    <a:p>
                      <a:pPr algn="r" rtl="1">
                        <a:spcAft>
                          <a:spcPts val="0"/>
                        </a:spcAft>
                      </a:pPr>
                      <a:r>
                        <a:rPr lang="he-IL" sz="1100" dirty="0">
                          <a:effectLst/>
                        </a:rPr>
                        <a:t> </a:t>
                      </a:r>
                      <a:endParaRPr lang="en-GB" sz="1100" dirty="0">
                        <a:effectLst/>
                      </a:endParaRPr>
                    </a:p>
                    <a:p>
                      <a:pPr algn="r" rtl="1">
                        <a:spcAft>
                          <a:spcPts val="0"/>
                        </a:spcAft>
                      </a:pPr>
                      <a:r>
                        <a:rPr lang="he-IL" sz="1100" dirty="0">
                          <a:effectLst/>
                        </a:rPr>
                        <a:t> </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gridSpan="3">
                  <a:txBody>
                    <a:bodyPr/>
                    <a:lstStyle/>
                    <a:p>
                      <a:pPr algn="r" rtl="1">
                        <a:spcAft>
                          <a:spcPts val="0"/>
                        </a:spcAft>
                      </a:pPr>
                      <a:r>
                        <a:rPr lang="he-IL" sz="1100" dirty="0">
                          <a:effectLst/>
                        </a:rPr>
                        <a:t> </a:t>
                      </a:r>
                      <a:endParaRPr lang="en-GB" sz="1100" dirty="0">
                        <a:effectLst/>
                      </a:endParaRPr>
                    </a:p>
                    <a:p>
                      <a:pPr algn="ctr" rtl="1">
                        <a:lnSpc>
                          <a:spcPct val="150000"/>
                        </a:lnSpc>
                        <a:spcAft>
                          <a:spcPts val="0"/>
                        </a:spcAft>
                      </a:pPr>
                      <a:r>
                        <a:rPr lang="he-IL" sz="1100" dirty="0">
                          <a:effectLst/>
                        </a:rPr>
                        <a:t>קורס מאקרו/ בחירה</a:t>
                      </a:r>
                      <a:endParaRPr lang="en-GB" sz="1100" dirty="0">
                        <a:effectLst/>
                      </a:endParaRPr>
                    </a:p>
                    <a:p>
                      <a:pPr algn="ctr" rtl="1">
                        <a:lnSpc>
                          <a:spcPct val="150000"/>
                        </a:lnSpc>
                        <a:spcAft>
                          <a:spcPts val="0"/>
                        </a:spcAft>
                      </a:pPr>
                      <a:r>
                        <a:rPr lang="he-IL" sz="1100" dirty="0">
                          <a:effectLst/>
                        </a:rPr>
                        <a:t>תלמידי תכנית ההשלמות חייבים בקורסי ההשלמות</a:t>
                      </a:r>
                      <a:endParaRPr lang="en-GB" sz="1100" dirty="0">
                        <a:effectLst/>
                      </a:endParaRPr>
                    </a:p>
                    <a:p>
                      <a:pPr algn="r" rtl="1">
                        <a:lnSpc>
                          <a:spcPct val="150000"/>
                        </a:lnSpc>
                        <a:spcAft>
                          <a:spcPts val="0"/>
                        </a:spcAft>
                      </a:pPr>
                      <a:r>
                        <a:rPr lang="he-IL" sz="1100" dirty="0">
                          <a:effectLst/>
                        </a:rPr>
                        <a:t> </a:t>
                      </a:r>
                      <a:endParaRPr lang="en-GB" sz="1100" dirty="0">
                        <a:effectLst/>
                        <a:latin typeface="Times New Roman" panose="02020603050405020304" pitchFamily="18" charset="0"/>
                        <a:ea typeface="Times New Roman" panose="02020603050405020304" pitchFamily="18" charset="0"/>
                      </a:endParaRPr>
                    </a:p>
                  </a:txBody>
                  <a:tcPr marL="59336" marR="5933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3486772"/>
                  </a:ext>
                </a:extLst>
              </a:tr>
            </a:tbl>
          </a:graphicData>
        </a:graphic>
      </p:graphicFrame>
      <p:sp>
        <p:nvSpPr>
          <p:cNvPr id="7" name="Rectangle 2">
            <a:extLst>
              <a:ext uri="{FF2B5EF4-FFF2-40B4-BE49-F238E27FC236}">
                <a16:creationId xmlns:a16="http://schemas.microsoft.com/office/drawing/2014/main" id="{6FCE056C-1834-4705-8427-614E6569E060}"/>
              </a:ext>
            </a:extLst>
          </p:cNvPr>
          <p:cNvSpPr txBox="1">
            <a:spLocks noChangeArrowheads="1"/>
          </p:cNvSpPr>
          <p:nvPr/>
        </p:nvSpPr>
        <p:spPr>
          <a:xfrm>
            <a:off x="3087833" y="368302"/>
            <a:ext cx="7247626" cy="95355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he-IL" altLang="en-US" sz="3800" b="1" dirty="0">
                <a:solidFill>
                  <a:srgbClr val="011423"/>
                </a:solidFill>
                <a:cs typeface="+mn-cs"/>
              </a:rPr>
              <a:t>מבנה מערכת השעות </a:t>
            </a:r>
            <a:r>
              <a:rPr lang="he-IL" altLang="en-US" sz="3800" b="1" u="sng" dirty="0">
                <a:solidFill>
                  <a:srgbClr val="011423"/>
                </a:solidFill>
                <a:cs typeface="+mn-cs"/>
              </a:rPr>
              <a:t>בסמסטר א</a:t>
            </a:r>
            <a:endParaRPr lang="en-US" altLang="en-US" sz="3800" b="1" u="sng" dirty="0">
              <a:solidFill>
                <a:srgbClr val="011423"/>
              </a:solidFill>
              <a:cs typeface="+mn-cs"/>
            </a:endParaRPr>
          </a:p>
        </p:txBody>
      </p:sp>
      <p:pic>
        <p:nvPicPr>
          <p:cNvPr id="10" name="תמונה 9">
            <a:extLst>
              <a:ext uri="{FF2B5EF4-FFF2-40B4-BE49-F238E27FC236}">
                <a16:creationId xmlns:a16="http://schemas.microsoft.com/office/drawing/2014/main" id="{782C5850-168C-43FF-8ADF-719EE25CE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7631" y="5437970"/>
            <a:ext cx="2331421" cy="2331421"/>
          </a:xfrm>
          <a:prstGeom prst="rect">
            <a:avLst/>
          </a:prstGeom>
        </p:spPr>
      </p:pic>
    </p:spTree>
    <p:extLst>
      <p:ext uri="{BB962C8B-B14F-4D97-AF65-F5344CB8AC3E}">
        <p14:creationId xmlns:p14="http://schemas.microsoft.com/office/powerpoint/2010/main" val="175344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E9B8013-C997-4701-B8C4-0A265AD8182A}"/>
              </a:ext>
            </a:extLst>
          </p:cNvPr>
          <p:cNvSpPr>
            <a:spLocks noGrp="1" noChangeArrowheads="1"/>
          </p:cNvSpPr>
          <p:nvPr>
            <p:ph type="title"/>
          </p:nvPr>
        </p:nvSpPr>
        <p:spPr>
          <a:xfrm>
            <a:off x="1863605" y="331786"/>
            <a:ext cx="8547340" cy="1104092"/>
          </a:xfrm>
        </p:spPr>
        <p:txBody>
          <a:bodyPr>
            <a:normAutofit/>
          </a:bodyPr>
          <a:lstStyle/>
          <a:p>
            <a:pPr algn="ctr">
              <a:defRPr/>
            </a:pPr>
            <a:r>
              <a:rPr lang="he-IL" altLang="en-US" sz="3800" b="1" dirty="0">
                <a:solidFill>
                  <a:srgbClr val="011423"/>
                </a:solidFill>
                <a:cs typeface="+mn-cs"/>
              </a:rPr>
              <a:t>מבנה מערכת השעות </a:t>
            </a:r>
            <a:r>
              <a:rPr lang="he-IL" altLang="en-US" sz="3800" b="1" u="sng" dirty="0">
                <a:solidFill>
                  <a:srgbClr val="011423"/>
                </a:solidFill>
                <a:cs typeface="+mn-cs"/>
              </a:rPr>
              <a:t>בסמסטר ב</a:t>
            </a:r>
            <a:endParaRPr lang="en-US" altLang="en-US" sz="3800" b="1" u="sng" dirty="0">
              <a:solidFill>
                <a:srgbClr val="011423"/>
              </a:solidFill>
              <a:cs typeface="+mn-cs"/>
            </a:endParaRPr>
          </a:p>
        </p:txBody>
      </p:sp>
      <p:sp>
        <p:nvSpPr>
          <p:cNvPr id="10243" name="Rectangle 3">
            <a:extLst>
              <a:ext uri="{FF2B5EF4-FFF2-40B4-BE49-F238E27FC236}">
                <a16:creationId xmlns:a16="http://schemas.microsoft.com/office/drawing/2014/main" id="{BAB4631E-1E5F-4766-A9A8-E377BA446CDE}"/>
              </a:ext>
            </a:extLst>
          </p:cNvPr>
          <p:cNvSpPr>
            <a:spLocks noGrp="1" noChangeArrowheads="1"/>
          </p:cNvSpPr>
          <p:nvPr>
            <p:ph idx="1"/>
          </p:nvPr>
        </p:nvSpPr>
        <p:spPr>
          <a:xfrm>
            <a:off x="2063750" y="2420939"/>
            <a:ext cx="8147050" cy="4105275"/>
          </a:xfrm>
        </p:spPr>
        <p:txBody>
          <a:bodyPr rtlCol="0">
            <a:normAutofit/>
          </a:bodyPr>
          <a:lstStyle/>
          <a:p>
            <a:pPr marL="91440" indent="-91440">
              <a:lnSpc>
                <a:spcPct val="80000"/>
              </a:lnSpc>
              <a:buNone/>
              <a:defRPr/>
            </a:pPr>
            <a:r>
              <a:rPr lang="he-IL" altLang="en-US" sz="2400" dirty="0">
                <a:solidFill>
                  <a:schemeClr val="tx1">
                    <a:lumMod val="75000"/>
                    <a:lumOff val="25000"/>
                  </a:schemeClr>
                </a:solidFill>
              </a:rPr>
              <a:t>	</a:t>
            </a:r>
          </a:p>
          <a:p>
            <a:pPr marL="0" indent="0">
              <a:lnSpc>
                <a:spcPct val="80000"/>
              </a:lnSpc>
              <a:buNone/>
              <a:defRPr/>
            </a:pPr>
            <a:endParaRPr lang="he-IL" altLang="en-US" sz="2400" dirty="0">
              <a:solidFill>
                <a:schemeClr val="tx1">
                  <a:lumMod val="75000"/>
                  <a:lumOff val="25000"/>
                </a:schemeClr>
              </a:solidFill>
            </a:endParaRPr>
          </a:p>
        </p:txBody>
      </p:sp>
      <p:pic>
        <p:nvPicPr>
          <p:cNvPr id="25604" name="Picture 8" descr="http://homepage.univie.ac.at/horst.prillinger/ubahn/m/londonundergroundmapgerman.png">
            <a:extLst>
              <a:ext uri="{FF2B5EF4-FFF2-40B4-BE49-F238E27FC236}">
                <a16:creationId xmlns:a16="http://schemas.microsoft.com/office/drawing/2014/main" id="{C3064837-4C16-4E07-AF3F-E4B33D7185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234558"/>
            <a:ext cx="18716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a:extLst>
              <a:ext uri="{FF2B5EF4-FFF2-40B4-BE49-F238E27FC236}">
                <a16:creationId xmlns:a16="http://schemas.microsoft.com/office/drawing/2014/main" id="{C63B65AA-8FBF-4C0C-B95B-23CAD474B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7631" y="5437970"/>
            <a:ext cx="2331421" cy="233142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50641552"/>
              </p:ext>
            </p:extLst>
          </p:nvPr>
        </p:nvGraphicFramePr>
        <p:xfrm>
          <a:off x="1485181" y="1435878"/>
          <a:ext cx="9221637" cy="4569088"/>
        </p:xfrm>
        <a:graphic>
          <a:graphicData uri="http://schemas.openxmlformats.org/drawingml/2006/table">
            <a:tbl>
              <a:tblPr rtl="1" firstRow="1" firstCol="1" lastRow="1" lastCol="1" bandRow="1" bandCol="1">
                <a:tableStyleId>{5C22544A-7EE6-4342-B048-85BDC9FD1C3A}</a:tableStyleId>
              </a:tblPr>
              <a:tblGrid>
                <a:gridCol w="1244388">
                  <a:extLst>
                    <a:ext uri="{9D8B030D-6E8A-4147-A177-3AD203B41FA5}">
                      <a16:colId xmlns:a16="http://schemas.microsoft.com/office/drawing/2014/main" val="585478051"/>
                    </a:ext>
                  </a:extLst>
                </a:gridCol>
                <a:gridCol w="1878374">
                  <a:extLst>
                    <a:ext uri="{9D8B030D-6E8A-4147-A177-3AD203B41FA5}">
                      <a16:colId xmlns:a16="http://schemas.microsoft.com/office/drawing/2014/main" val="1956147608"/>
                    </a:ext>
                  </a:extLst>
                </a:gridCol>
                <a:gridCol w="1992702">
                  <a:extLst>
                    <a:ext uri="{9D8B030D-6E8A-4147-A177-3AD203B41FA5}">
                      <a16:colId xmlns:a16="http://schemas.microsoft.com/office/drawing/2014/main" val="4117385472"/>
                    </a:ext>
                  </a:extLst>
                </a:gridCol>
                <a:gridCol w="4106173">
                  <a:extLst>
                    <a:ext uri="{9D8B030D-6E8A-4147-A177-3AD203B41FA5}">
                      <a16:colId xmlns:a16="http://schemas.microsoft.com/office/drawing/2014/main" val="438586665"/>
                    </a:ext>
                  </a:extLst>
                </a:gridCol>
              </a:tblGrid>
              <a:tr h="177238">
                <a:tc>
                  <a:txBody>
                    <a:bodyPr/>
                    <a:lstStyle/>
                    <a:p>
                      <a:pPr algn="ctr" rtl="1">
                        <a:spcAft>
                          <a:spcPts val="0"/>
                        </a:spcAft>
                      </a:pPr>
                      <a:r>
                        <a:rPr lang="he-IL" sz="1200" dirty="0">
                          <a:effectLst/>
                        </a:rPr>
                        <a:t> שעות</a:t>
                      </a:r>
                      <a:endParaRPr lang="en-GB" sz="1200" dirty="0">
                        <a:effectLst/>
                        <a:latin typeface="Times New Roman" panose="02020603050405020304" pitchFamily="18" charset="0"/>
                        <a:ea typeface="Times New Roman" panose="02020603050405020304" pitchFamily="18" charset="0"/>
                      </a:endParaRPr>
                    </a:p>
                  </a:txBody>
                  <a:tcPr marL="67106" marR="67106" marT="0" marB="0"/>
                </a:tc>
                <a:tc gridSpan="3">
                  <a:txBody>
                    <a:bodyPr/>
                    <a:lstStyle/>
                    <a:p>
                      <a:pPr algn="ctr" rtl="1">
                        <a:spcBef>
                          <a:spcPts val="1200"/>
                        </a:spcBef>
                        <a:spcAft>
                          <a:spcPts val="300"/>
                        </a:spcAft>
                      </a:pPr>
                      <a:r>
                        <a:rPr lang="he-IL" sz="1200" kern="1400">
                          <a:effectLst/>
                        </a:rPr>
                        <a:t>יום שני</a:t>
                      </a:r>
                      <a:endParaRPr lang="en-GB" sz="1600" b="1"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67106" marR="6710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6987081"/>
                  </a:ext>
                </a:extLst>
              </a:tr>
              <a:tr h="818883">
                <a:tc>
                  <a:txBody>
                    <a:bodyPr/>
                    <a:lstStyle/>
                    <a:p>
                      <a:pPr algn="r" rtl="1">
                        <a:spcAft>
                          <a:spcPts val="0"/>
                        </a:spcAft>
                      </a:pPr>
                      <a:r>
                        <a:rPr lang="he-IL" sz="1200">
                          <a:effectLst/>
                        </a:rPr>
                        <a:t> </a:t>
                      </a:r>
                      <a:endParaRPr lang="en-GB" sz="1200">
                        <a:effectLst/>
                      </a:endParaRPr>
                    </a:p>
                    <a:p>
                      <a:pPr algn="r" rtl="1">
                        <a:spcAft>
                          <a:spcPts val="0"/>
                        </a:spcAft>
                      </a:pPr>
                      <a:r>
                        <a:rPr lang="he-IL" sz="1200">
                          <a:effectLst/>
                        </a:rPr>
                        <a:t> </a:t>
                      </a:r>
                      <a:endParaRPr lang="en-GB" sz="1200">
                        <a:effectLst/>
                      </a:endParaRPr>
                    </a:p>
                    <a:p>
                      <a:pPr algn="r" rtl="1">
                        <a:spcAft>
                          <a:spcPts val="0"/>
                        </a:spcAft>
                      </a:pPr>
                      <a:r>
                        <a:rPr lang="he-IL" sz="1200">
                          <a:effectLst/>
                        </a:rPr>
                        <a:t>8:00-12:00</a:t>
                      </a:r>
                      <a:endParaRPr lang="en-GB" sz="1200">
                        <a:effectLst/>
                      </a:endParaRPr>
                    </a:p>
                    <a:p>
                      <a:pPr algn="r" rtl="1">
                        <a:spcAft>
                          <a:spcPts val="0"/>
                        </a:spcAft>
                      </a:pPr>
                      <a:r>
                        <a:rPr lang="he-IL" sz="1200">
                          <a:effectLst/>
                        </a:rPr>
                        <a:t> </a:t>
                      </a:r>
                      <a:endParaRPr lang="en-GB" sz="1200">
                        <a:effectLst/>
                        <a:latin typeface="Times New Roman" panose="02020603050405020304" pitchFamily="18" charset="0"/>
                        <a:ea typeface="Times New Roman" panose="02020603050405020304" pitchFamily="18" charset="0"/>
                      </a:endParaRPr>
                    </a:p>
                  </a:txBody>
                  <a:tcPr marL="67106" marR="67106" marT="0" marB="0"/>
                </a:tc>
                <a:tc gridSpan="3">
                  <a:txBody>
                    <a:bodyPr/>
                    <a:lstStyle/>
                    <a:p>
                      <a:pPr algn="ctr" rtl="1">
                        <a:spcAft>
                          <a:spcPts val="0"/>
                        </a:spcAft>
                      </a:pPr>
                      <a:endParaRPr lang="he-IL" sz="1200" dirty="0">
                        <a:effectLst/>
                      </a:endParaRPr>
                    </a:p>
                    <a:p>
                      <a:pPr algn="ctr" rtl="1">
                        <a:spcAft>
                          <a:spcPts val="0"/>
                        </a:spcAft>
                      </a:pPr>
                      <a:endParaRPr lang="he-IL" sz="1200" dirty="0">
                        <a:effectLst/>
                      </a:endParaRPr>
                    </a:p>
                    <a:p>
                      <a:pPr algn="ctr" rtl="1">
                        <a:spcAft>
                          <a:spcPts val="0"/>
                        </a:spcAft>
                      </a:pPr>
                      <a:r>
                        <a:rPr lang="he-IL" sz="1200" dirty="0">
                          <a:effectLst/>
                        </a:rPr>
                        <a:t>סמינר טיפול (חובה)</a:t>
                      </a:r>
                      <a:endParaRPr lang="en-GB" sz="1200" dirty="0">
                        <a:effectLst/>
                      </a:endParaRPr>
                    </a:p>
                    <a:p>
                      <a:pPr algn="ctr" rtl="1">
                        <a:spcAft>
                          <a:spcPts val="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67106" marR="6710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67690741"/>
                  </a:ext>
                </a:extLst>
              </a:tr>
              <a:tr h="1949616">
                <a:tc>
                  <a:txBody>
                    <a:bodyPr/>
                    <a:lstStyle/>
                    <a:p>
                      <a:pPr algn="r" rtl="1">
                        <a:spcAft>
                          <a:spcPts val="0"/>
                        </a:spcAft>
                      </a:pPr>
                      <a:r>
                        <a:rPr lang="he-IL" sz="1200">
                          <a:effectLst/>
                        </a:rPr>
                        <a:t> </a:t>
                      </a:r>
                      <a:endParaRPr lang="en-GB" sz="1200">
                        <a:effectLst/>
                      </a:endParaRPr>
                    </a:p>
                    <a:p>
                      <a:pPr algn="r" rtl="1">
                        <a:spcAft>
                          <a:spcPts val="0"/>
                        </a:spcAft>
                      </a:pPr>
                      <a:r>
                        <a:rPr lang="he-IL" sz="1200">
                          <a:effectLst/>
                        </a:rPr>
                        <a:t> </a:t>
                      </a:r>
                      <a:endParaRPr lang="en-GB" sz="1200">
                        <a:effectLst/>
                      </a:endParaRPr>
                    </a:p>
                    <a:p>
                      <a:pPr algn="r" rtl="1">
                        <a:spcAft>
                          <a:spcPts val="0"/>
                        </a:spcAft>
                      </a:pPr>
                      <a:r>
                        <a:rPr lang="he-IL" sz="1200">
                          <a:effectLst/>
                        </a:rPr>
                        <a:t>12:00–14:00</a:t>
                      </a:r>
                      <a:endParaRPr lang="en-GB" sz="1200">
                        <a:effectLst/>
                      </a:endParaRPr>
                    </a:p>
                    <a:p>
                      <a:pPr algn="r" rtl="1">
                        <a:spcAft>
                          <a:spcPts val="0"/>
                        </a:spcAft>
                      </a:pPr>
                      <a:r>
                        <a:rPr lang="he-IL" sz="1200">
                          <a:effectLst/>
                        </a:rPr>
                        <a:t>מחקר חובה לפי מסלול א/ב</a:t>
                      </a:r>
                      <a:endParaRPr lang="en-GB" sz="1200">
                        <a:effectLst/>
                      </a:endParaRPr>
                    </a:p>
                    <a:p>
                      <a:pPr algn="r" rtl="1">
                        <a:spcAft>
                          <a:spcPts val="0"/>
                        </a:spcAft>
                      </a:pPr>
                      <a:r>
                        <a:rPr lang="he-IL" sz="1200">
                          <a:effectLst/>
                        </a:rPr>
                        <a:t>וקורסי בחירה מחוץ לתחום משפחה</a:t>
                      </a:r>
                      <a:endParaRPr lang="en-GB" sz="1200">
                        <a:effectLst/>
                        <a:latin typeface="Times New Roman" panose="02020603050405020304" pitchFamily="18" charset="0"/>
                        <a:ea typeface="Times New Roman" panose="02020603050405020304" pitchFamily="18" charset="0"/>
                      </a:endParaRPr>
                    </a:p>
                  </a:txBody>
                  <a:tcPr marL="67106" marR="67106" marT="0" marB="0"/>
                </a:tc>
                <a:tc>
                  <a:txBody>
                    <a:bodyPr/>
                    <a:lstStyle/>
                    <a:p>
                      <a:pPr algn="ctr" rtl="1">
                        <a:spcAft>
                          <a:spcPts val="0"/>
                        </a:spcAft>
                      </a:pPr>
                      <a:r>
                        <a:rPr lang="he-IL" sz="1200" dirty="0">
                          <a:effectLst/>
                        </a:rPr>
                        <a:t> </a:t>
                      </a:r>
                      <a:endParaRPr lang="en-GB" sz="1200" dirty="0">
                        <a:effectLst/>
                      </a:endParaRPr>
                    </a:p>
                    <a:p>
                      <a:pPr algn="ctr" rtl="1">
                        <a:spcAft>
                          <a:spcPts val="0"/>
                        </a:spcAft>
                      </a:pPr>
                      <a:r>
                        <a:rPr lang="he-IL" sz="1200" dirty="0">
                          <a:effectLst/>
                        </a:rPr>
                        <a:t> </a:t>
                      </a:r>
                      <a:endParaRPr lang="en-GB" sz="1200"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b="1" dirty="0">
                          <a:effectLst/>
                        </a:rPr>
                        <a:t>סמינר הכנה </a:t>
                      </a:r>
                      <a:r>
                        <a:rPr lang="he-IL" sz="1200" b="1" dirty="0" err="1">
                          <a:effectLst/>
                        </a:rPr>
                        <a:t>לתיזה</a:t>
                      </a:r>
                      <a:r>
                        <a:rPr lang="he-IL" sz="1200" b="1" dirty="0">
                          <a:effectLst/>
                        </a:rPr>
                        <a:t> - כמותני</a:t>
                      </a:r>
                      <a:endParaRPr lang="en-GB" sz="1200" b="1" dirty="0">
                        <a:effectLst/>
                      </a:endParaRPr>
                    </a:p>
                    <a:p>
                      <a:pPr algn="ctr" rtl="1">
                        <a:spcAft>
                          <a:spcPts val="0"/>
                        </a:spcAft>
                      </a:pPr>
                      <a:r>
                        <a:rPr lang="he-IL" sz="1200" dirty="0">
                          <a:effectLst/>
                        </a:rPr>
                        <a:t> פרופ' זאב וינשטוק</a:t>
                      </a:r>
                    </a:p>
                    <a:p>
                      <a:pPr algn="ctr" rtl="1">
                        <a:spcAft>
                          <a:spcPts val="0"/>
                        </a:spcAft>
                      </a:pPr>
                      <a:endParaRPr lang="he-IL" sz="1200" dirty="0">
                        <a:effectLst/>
                      </a:endParaRPr>
                    </a:p>
                    <a:p>
                      <a:pPr algn="ctr" rtl="1">
                        <a:spcAft>
                          <a:spcPts val="0"/>
                        </a:spcAft>
                      </a:pPr>
                      <a:r>
                        <a:rPr lang="he-IL" sz="1200" dirty="0">
                          <a:effectLst/>
                        </a:rPr>
                        <a:t>מסלול א', חובה </a:t>
                      </a:r>
                      <a:endParaRPr lang="en-GB" sz="1200" dirty="0">
                        <a:effectLst/>
                      </a:endParaRPr>
                    </a:p>
                    <a:p>
                      <a:pPr algn="ctr" rtl="1">
                        <a:spcAft>
                          <a:spcPts val="0"/>
                        </a:spcAft>
                      </a:pPr>
                      <a:r>
                        <a:rPr lang="he-IL" sz="1200" dirty="0">
                          <a:effectLst/>
                        </a:rPr>
                        <a:t>288.4165 </a:t>
                      </a:r>
                      <a:endParaRPr lang="en-GB" sz="1200" dirty="0">
                        <a:effectLst/>
                      </a:endParaRPr>
                    </a:p>
                  </a:txBody>
                  <a:tcPr marL="67106" marR="67106" marT="0" marB="0"/>
                </a:tc>
                <a:tc>
                  <a:txBody>
                    <a:bodyPr/>
                    <a:lstStyle/>
                    <a:p>
                      <a:pPr algn="ctr" rtl="1">
                        <a:spcAft>
                          <a:spcPts val="0"/>
                        </a:spcAft>
                      </a:pPr>
                      <a:r>
                        <a:rPr lang="he-IL" sz="1200" dirty="0">
                          <a:effectLst/>
                        </a:rPr>
                        <a:t> </a:t>
                      </a:r>
                      <a:endParaRPr lang="en-GB" sz="1200" dirty="0">
                        <a:effectLst/>
                      </a:endParaRPr>
                    </a:p>
                    <a:p>
                      <a:pPr algn="ctr" rtl="1">
                        <a:spcAft>
                          <a:spcPts val="0"/>
                        </a:spcAft>
                      </a:pPr>
                      <a:r>
                        <a:rPr lang="he-IL" sz="1200" dirty="0">
                          <a:effectLst/>
                        </a:rPr>
                        <a:t> </a:t>
                      </a:r>
                      <a:endParaRPr lang="en-GB" sz="1200"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b="1" dirty="0">
                          <a:effectLst/>
                        </a:rPr>
                        <a:t>סמינר הכנה </a:t>
                      </a:r>
                      <a:r>
                        <a:rPr lang="he-IL" sz="1200" b="1" dirty="0" err="1">
                          <a:effectLst/>
                        </a:rPr>
                        <a:t>לתיזה</a:t>
                      </a:r>
                      <a:r>
                        <a:rPr lang="he-IL" sz="1200" b="1" dirty="0">
                          <a:effectLst/>
                        </a:rPr>
                        <a:t> - איכותני </a:t>
                      </a:r>
                      <a:endParaRPr lang="en-GB" sz="1200" b="1" dirty="0">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a:effectLst/>
                        </a:rPr>
                        <a:t>ד"ר חיה קורן</a:t>
                      </a:r>
                      <a:endParaRPr lang="en-GB" sz="1200" dirty="0">
                        <a:effectLst/>
                      </a:endParaRPr>
                    </a:p>
                    <a:p>
                      <a:pPr algn="ctr" rtl="1">
                        <a:spcAft>
                          <a:spcPts val="0"/>
                        </a:spcAft>
                      </a:pPr>
                      <a:endParaRPr lang="he-IL" sz="1200" dirty="0">
                        <a:effectLst/>
                      </a:endParaRPr>
                    </a:p>
                    <a:p>
                      <a:pPr algn="ctr" rtl="1">
                        <a:spcAft>
                          <a:spcPts val="0"/>
                        </a:spcAft>
                      </a:pPr>
                      <a:r>
                        <a:rPr lang="he-IL" sz="1200" dirty="0">
                          <a:effectLst/>
                        </a:rPr>
                        <a:t>מסלול א', חובה</a:t>
                      </a:r>
                      <a:endParaRPr lang="en-GB" sz="1200" dirty="0">
                        <a:effectLst/>
                      </a:endParaRPr>
                    </a:p>
                    <a:p>
                      <a:pPr algn="ctr" rtl="1">
                        <a:spcAft>
                          <a:spcPts val="0"/>
                        </a:spcAft>
                      </a:pPr>
                      <a:r>
                        <a:rPr lang="he-IL" sz="1200" dirty="0">
                          <a:effectLst/>
                        </a:rPr>
                        <a:t>288.4169 </a:t>
                      </a:r>
                      <a:endParaRPr lang="en-GB" sz="1200" dirty="0">
                        <a:effectLst/>
                      </a:endParaRPr>
                    </a:p>
                    <a:p>
                      <a:pPr algn="ctr" rtl="1">
                        <a:spcAft>
                          <a:spcPts val="0"/>
                        </a:spcAft>
                      </a:pPr>
                      <a:r>
                        <a:rPr lang="he-IL" sz="1200" dirty="0">
                          <a:effectLst/>
                          <a:highlight>
                            <a:srgbClr val="FFFF00"/>
                          </a:highlight>
                        </a:rPr>
                        <a:t> </a:t>
                      </a:r>
                      <a:endParaRPr lang="en-GB" sz="1200" dirty="0">
                        <a:effectLst/>
                        <a:latin typeface="Times New Roman" panose="02020603050405020304" pitchFamily="18" charset="0"/>
                        <a:ea typeface="Times New Roman" panose="02020603050405020304" pitchFamily="18" charset="0"/>
                      </a:endParaRPr>
                    </a:p>
                  </a:txBody>
                  <a:tcPr marL="67106" marR="67106" marT="0" marB="0"/>
                </a:tc>
                <a:tc>
                  <a:txBody>
                    <a:bodyPr/>
                    <a:lstStyle/>
                    <a:p>
                      <a:pPr algn="ctr" rtl="0">
                        <a:spcAft>
                          <a:spcPts val="0"/>
                        </a:spcAft>
                      </a:pPr>
                      <a:endParaRPr lang="he-IL" sz="1200" dirty="0">
                        <a:effectLst/>
                      </a:endParaRPr>
                    </a:p>
                    <a:p>
                      <a:pPr algn="ctr" rtl="0">
                        <a:spcAft>
                          <a:spcPts val="0"/>
                        </a:spcAft>
                      </a:pPr>
                      <a:endParaRPr lang="he-IL" sz="1200" dirty="0">
                        <a:effectLst/>
                      </a:endParaRPr>
                    </a:p>
                    <a:p>
                      <a:pPr algn="ctr" rtl="0">
                        <a:spcAft>
                          <a:spcPts val="0"/>
                        </a:spcAft>
                      </a:pPr>
                      <a:r>
                        <a:rPr lang="he-IL" sz="1200" dirty="0">
                          <a:effectLst/>
                        </a:rPr>
                        <a:t>סטטיסטיקה ומחשבים  (מתוקשב)</a:t>
                      </a:r>
                      <a:endParaRPr lang="en-GB" sz="1200" dirty="0">
                        <a:effectLst/>
                      </a:endParaRPr>
                    </a:p>
                    <a:p>
                      <a:pPr algn="ctr" rtl="0">
                        <a:spcAft>
                          <a:spcPts val="0"/>
                        </a:spcAft>
                      </a:pPr>
                      <a:r>
                        <a:rPr lang="he-IL" sz="1200" dirty="0">
                          <a:effectLst/>
                        </a:rPr>
                        <a:t>ד"ר מיקי וינברג</a:t>
                      </a:r>
                    </a:p>
                    <a:p>
                      <a:pPr algn="ctr" rtl="0">
                        <a:spcAft>
                          <a:spcPts val="0"/>
                        </a:spcAft>
                      </a:pPr>
                      <a:endParaRPr lang="he-IL" sz="1200" dirty="0">
                        <a:effectLst/>
                      </a:endParaRPr>
                    </a:p>
                    <a:p>
                      <a:pPr algn="ctr" rtl="0">
                        <a:spcAft>
                          <a:spcPts val="0"/>
                        </a:spcAft>
                      </a:pPr>
                      <a:r>
                        <a:rPr lang="he-IL" sz="1200" b="0" dirty="0">
                          <a:effectLst/>
                        </a:rPr>
                        <a:t>קורס מחקר חובה למסלול ב'</a:t>
                      </a:r>
                      <a:endParaRPr lang="en-GB" sz="1200" b="0" dirty="0">
                        <a:effectLst/>
                      </a:endParaRPr>
                    </a:p>
                    <a:p>
                      <a:pPr algn="ctr" rtl="1">
                        <a:spcAft>
                          <a:spcPts val="0"/>
                        </a:spcAft>
                      </a:pPr>
                      <a:r>
                        <a:rPr lang="he-IL" sz="1200" b="0" dirty="0">
                          <a:effectLst/>
                        </a:rPr>
                        <a:t>01.ב.4020. 288</a:t>
                      </a:r>
                      <a:endParaRPr lang="en-GB" sz="1200" b="0" dirty="0">
                        <a:effectLst/>
                      </a:endParaRPr>
                    </a:p>
                    <a:p>
                      <a:pPr algn="ctr" rtl="1">
                        <a:spcAft>
                          <a:spcPts val="0"/>
                        </a:spcAft>
                      </a:pPr>
                      <a:r>
                        <a:rPr lang="he-IL" sz="1200" b="0" dirty="0">
                          <a:effectLst/>
                        </a:rPr>
                        <a:t>היות וזהו קורס מתוקשב ניתן להירשם על משבצת זמנים זו על בסיס מקום פנוי לקורס בחירה/ מאקרו</a:t>
                      </a:r>
                      <a:endParaRPr lang="en-GB" sz="1200" b="0" dirty="0">
                        <a:effectLst/>
                      </a:endParaRPr>
                    </a:p>
                  </a:txBody>
                  <a:tcPr marL="67106" marR="67106" marT="0" marB="0"/>
                </a:tc>
                <a:extLst>
                  <a:ext uri="{0D108BD9-81ED-4DB2-BD59-A6C34878D82A}">
                    <a16:rowId xmlns:a16="http://schemas.microsoft.com/office/drawing/2014/main" val="3681499077"/>
                  </a:ext>
                </a:extLst>
              </a:tr>
              <a:tr h="886189">
                <a:tc>
                  <a:txBody>
                    <a:bodyPr/>
                    <a:lstStyle/>
                    <a:p>
                      <a:pPr algn="r" rtl="1">
                        <a:spcAft>
                          <a:spcPts val="0"/>
                        </a:spcAft>
                      </a:pPr>
                      <a:r>
                        <a:rPr lang="he-IL" sz="1200">
                          <a:effectLst/>
                        </a:rPr>
                        <a:t> </a:t>
                      </a:r>
                      <a:endParaRPr lang="en-GB" sz="1200">
                        <a:effectLst/>
                      </a:endParaRPr>
                    </a:p>
                    <a:p>
                      <a:pPr algn="r" rtl="1">
                        <a:spcAft>
                          <a:spcPts val="0"/>
                        </a:spcAft>
                      </a:pPr>
                      <a:r>
                        <a:rPr lang="he-IL" sz="1200">
                          <a:effectLst/>
                        </a:rPr>
                        <a:t> </a:t>
                      </a:r>
                      <a:endParaRPr lang="en-GB" sz="1200">
                        <a:effectLst/>
                      </a:endParaRPr>
                    </a:p>
                    <a:p>
                      <a:pPr algn="r" rtl="1">
                        <a:spcAft>
                          <a:spcPts val="0"/>
                        </a:spcAft>
                      </a:pPr>
                      <a:r>
                        <a:rPr lang="he-IL" sz="1200">
                          <a:effectLst/>
                        </a:rPr>
                        <a:t>14:00–16:00</a:t>
                      </a:r>
                      <a:endParaRPr lang="en-GB" sz="1200">
                        <a:effectLst/>
                      </a:endParaRPr>
                    </a:p>
                    <a:p>
                      <a:pPr algn="r" rtl="1">
                        <a:spcAft>
                          <a:spcPts val="0"/>
                        </a:spcAft>
                      </a:pPr>
                      <a:r>
                        <a:rPr lang="he-IL" sz="1200">
                          <a:effectLst/>
                        </a:rPr>
                        <a:t> </a:t>
                      </a:r>
                      <a:endParaRPr lang="en-GB" sz="1200">
                        <a:effectLst/>
                        <a:latin typeface="Times New Roman" panose="02020603050405020304" pitchFamily="18" charset="0"/>
                        <a:ea typeface="Times New Roman" panose="02020603050405020304" pitchFamily="18" charset="0"/>
                      </a:endParaRPr>
                    </a:p>
                  </a:txBody>
                  <a:tcPr marL="67106" marR="67106" marT="0" marB="0"/>
                </a:tc>
                <a:tc gridSpan="3">
                  <a:txBody>
                    <a:bodyPr/>
                    <a:lstStyle/>
                    <a:p>
                      <a:pPr algn="ctr" rtl="1">
                        <a:spcAft>
                          <a:spcPts val="0"/>
                        </a:spcAft>
                      </a:pPr>
                      <a:r>
                        <a:rPr lang="he-IL" sz="1200" dirty="0">
                          <a:effectLst/>
                        </a:rPr>
                        <a:t> </a:t>
                      </a:r>
                      <a:endParaRPr lang="en-GB" sz="1200" dirty="0">
                        <a:effectLst/>
                      </a:endParaRPr>
                    </a:p>
                    <a:p>
                      <a:pPr algn="ctr" rtl="1">
                        <a:spcAft>
                          <a:spcPts val="0"/>
                        </a:spcAft>
                      </a:pPr>
                      <a:endParaRPr lang="he-IL" sz="1200" dirty="0">
                        <a:effectLst/>
                        <a:highlight>
                          <a:srgbClr val="FFFF00"/>
                        </a:highlight>
                      </a:endParaRPr>
                    </a:p>
                    <a:p>
                      <a:pPr algn="ctr" rtl="1">
                        <a:spcAft>
                          <a:spcPts val="0"/>
                        </a:spcAft>
                      </a:pPr>
                      <a:r>
                        <a:rPr lang="he-IL" sz="1200" dirty="0">
                          <a:effectLst/>
                        </a:rPr>
                        <a:t>קורס חובה/ מאקרו/ בחירה </a:t>
                      </a:r>
                      <a:endParaRPr lang="en-GB" sz="1200" dirty="0">
                        <a:effectLst/>
                        <a:latin typeface="Times New Roman" panose="02020603050405020304" pitchFamily="18" charset="0"/>
                        <a:ea typeface="Times New Roman" panose="02020603050405020304" pitchFamily="18" charset="0"/>
                      </a:endParaRPr>
                    </a:p>
                  </a:txBody>
                  <a:tcPr marL="67106" marR="6710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1795128"/>
                  </a:ext>
                </a:extLst>
              </a:tr>
              <a:tr h="708951">
                <a:tc>
                  <a:txBody>
                    <a:bodyPr/>
                    <a:lstStyle/>
                    <a:p>
                      <a:pPr algn="r" rtl="1">
                        <a:spcAft>
                          <a:spcPts val="0"/>
                        </a:spcAft>
                      </a:pPr>
                      <a:r>
                        <a:rPr lang="he-IL" sz="1200">
                          <a:effectLst/>
                        </a:rPr>
                        <a:t> </a:t>
                      </a:r>
                      <a:endParaRPr lang="en-GB" sz="1200">
                        <a:effectLst/>
                      </a:endParaRPr>
                    </a:p>
                    <a:p>
                      <a:pPr algn="r" rtl="1">
                        <a:spcAft>
                          <a:spcPts val="0"/>
                        </a:spcAft>
                      </a:pPr>
                      <a:r>
                        <a:rPr lang="he-IL" sz="1200">
                          <a:effectLst/>
                        </a:rPr>
                        <a:t>16:00–18:00</a:t>
                      </a:r>
                      <a:endParaRPr lang="en-GB" sz="1200">
                        <a:effectLst/>
                        <a:latin typeface="Times New Roman" panose="02020603050405020304" pitchFamily="18" charset="0"/>
                        <a:ea typeface="Times New Roman" panose="02020603050405020304" pitchFamily="18" charset="0"/>
                      </a:endParaRPr>
                    </a:p>
                  </a:txBody>
                  <a:tcPr marL="67106" marR="67106" marT="0" marB="0"/>
                </a:tc>
                <a:tc gridSpan="3">
                  <a:txBody>
                    <a:bodyPr/>
                    <a:lstStyle/>
                    <a:p>
                      <a:pPr algn="ctr" rtl="1">
                        <a:spcAft>
                          <a:spcPts val="0"/>
                        </a:spcAft>
                      </a:pPr>
                      <a:r>
                        <a:rPr lang="he-IL" sz="1200" dirty="0">
                          <a:effectLst/>
                        </a:rPr>
                        <a:t> </a:t>
                      </a:r>
                      <a:endParaRPr lang="en-GB" sz="1200" dirty="0">
                        <a:effectLst/>
                      </a:endParaRPr>
                    </a:p>
                    <a:p>
                      <a:pPr algn="ctr" rtl="1">
                        <a:spcAft>
                          <a:spcPts val="0"/>
                        </a:spcAft>
                      </a:pPr>
                      <a:r>
                        <a:rPr lang="he-IL" sz="1200" dirty="0">
                          <a:effectLst/>
                        </a:rPr>
                        <a:t>קורס מאקרו/ בחירה</a:t>
                      </a:r>
                      <a:endParaRPr lang="en-GB" sz="1200" dirty="0">
                        <a:effectLst/>
                      </a:endParaRPr>
                    </a:p>
                    <a:p>
                      <a:pPr algn="ctr" rtl="1">
                        <a:spcAft>
                          <a:spcPts val="0"/>
                        </a:spcAft>
                      </a:pPr>
                      <a:r>
                        <a:rPr lang="he-IL" sz="1200" dirty="0">
                          <a:effectLst/>
                        </a:rPr>
                        <a:t>תלמידי תכנית ההשלמות חייבים בקורסים של ההשלמות</a:t>
                      </a:r>
                      <a:endParaRPr lang="en-GB" sz="1200" dirty="0">
                        <a:effectLst/>
                      </a:endParaRPr>
                    </a:p>
                    <a:p>
                      <a:pPr algn="ctr" rtl="1">
                        <a:spcAft>
                          <a:spcPts val="0"/>
                        </a:spcAft>
                      </a:pPr>
                      <a:r>
                        <a:rPr lang="he-IL" sz="1200" dirty="0">
                          <a:effectLst/>
                        </a:rPr>
                        <a:t> </a:t>
                      </a:r>
                      <a:endParaRPr lang="en-GB" sz="1200" dirty="0">
                        <a:effectLst/>
                        <a:latin typeface="Times New Roman" panose="02020603050405020304" pitchFamily="18" charset="0"/>
                        <a:ea typeface="Times New Roman" panose="02020603050405020304" pitchFamily="18" charset="0"/>
                      </a:endParaRPr>
                    </a:p>
                  </a:txBody>
                  <a:tcPr marL="67106" marR="67106"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55158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5BB35B-0EFE-4C13-90D0-9E898E8F8D8E}"/>
              </a:ext>
            </a:extLst>
          </p:cNvPr>
          <p:cNvSpPr>
            <a:spLocks noGrp="1" noChangeArrowheads="1"/>
          </p:cNvSpPr>
          <p:nvPr>
            <p:ph type="title"/>
          </p:nvPr>
        </p:nvSpPr>
        <p:spPr/>
        <p:txBody>
          <a:bodyPr>
            <a:normAutofit/>
          </a:bodyPr>
          <a:lstStyle/>
          <a:p>
            <a:pPr algn="ctr">
              <a:defRPr/>
            </a:pPr>
            <a:r>
              <a:rPr lang="he-IL" altLang="en-US" sz="3400" b="1" u="sng" dirty="0">
                <a:solidFill>
                  <a:srgbClr val="011423"/>
                </a:solidFill>
                <a:cs typeface="+mn-cs"/>
              </a:rPr>
              <a:t>נקודות חשובות לקחת בחשבון בתהליך הרישום לקורסים</a:t>
            </a:r>
            <a:endParaRPr lang="en-US" altLang="en-US" sz="3400" b="1" u="sng" dirty="0">
              <a:solidFill>
                <a:srgbClr val="011423"/>
              </a:solidFill>
              <a:cs typeface="+mn-cs"/>
            </a:endParaRPr>
          </a:p>
        </p:txBody>
      </p:sp>
      <p:sp>
        <p:nvSpPr>
          <p:cNvPr id="10243" name="Rectangle 3">
            <a:extLst>
              <a:ext uri="{FF2B5EF4-FFF2-40B4-BE49-F238E27FC236}">
                <a16:creationId xmlns:a16="http://schemas.microsoft.com/office/drawing/2014/main" id="{10325475-220F-4C83-AED1-E28F0E0B5D9F}"/>
              </a:ext>
            </a:extLst>
          </p:cNvPr>
          <p:cNvSpPr>
            <a:spLocks noGrp="1" noChangeArrowheads="1"/>
          </p:cNvSpPr>
          <p:nvPr>
            <p:ph idx="1"/>
          </p:nvPr>
        </p:nvSpPr>
        <p:spPr>
          <a:xfrm>
            <a:off x="593066" y="1976378"/>
            <a:ext cx="11005868" cy="2646362"/>
          </a:xfrm>
        </p:spPr>
        <p:txBody>
          <a:bodyPr rtlCol="0">
            <a:normAutofit fontScale="92500"/>
          </a:bodyPr>
          <a:lstStyle/>
          <a:p>
            <a:pPr marL="720000" lvl="1" indent="-360000">
              <a:lnSpc>
                <a:spcPct val="80000"/>
              </a:lnSpc>
              <a:spcAft>
                <a:spcPts val="400"/>
              </a:spcAft>
              <a:buFont typeface="+mj-lt"/>
              <a:buAutoNum type="arabicPeriod"/>
              <a:defRPr/>
            </a:pPr>
            <a:r>
              <a:rPr lang="he-IL" altLang="en-US" sz="1800" dirty="0">
                <a:solidFill>
                  <a:srgbClr val="011423"/>
                </a:solidFill>
              </a:rPr>
              <a:t>הרישום הוא עבור כל שנת הלימודים – סמסטר א' + סמסטר ב + סמסטר קיץ (במידת הצורך/הרצון)</a:t>
            </a:r>
          </a:p>
          <a:p>
            <a:pPr marL="720000" lvl="1" indent="-360000">
              <a:lnSpc>
                <a:spcPct val="80000"/>
              </a:lnSpc>
              <a:spcAft>
                <a:spcPts val="400"/>
              </a:spcAft>
              <a:buFont typeface="+mj-lt"/>
              <a:buAutoNum type="arabicPeriod"/>
              <a:defRPr/>
            </a:pPr>
            <a:r>
              <a:rPr lang="he-IL" altLang="en-US" sz="1800" dirty="0">
                <a:solidFill>
                  <a:srgbClr val="011423"/>
                </a:solidFill>
              </a:rPr>
              <a:t>חפיפה אסורה - יש להקפיד שאין חפיפה בשעות של קורסי הבחירה/מאקרו עם קורסים אחרים (למעט עם קורס מתוקשב)</a:t>
            </a:r>
          </a:p>
          <a:p>
            <a:pPr marL="720000" lvl="1" indent="-360000">
              <a:lnSpc>
                <a:spcPct val="80000"/>
              </a:lnSpc>
              <a:spcAft>
                <a:spcPts val="400"/>
              </a:spcAft>
              <a:buFont typeface="+mj-lt"/>
              <a:buAutoNum type="arabicPeriod"/>
              <a:defRPr/>
            </a:pPr>
            <a:r>
              <a:rPr lang="he-IL" altLang="en-US" sz="1800" dirty="0">
                <a:solidFill>
                  <a:srgbClr val="011423"/>
                </a:solidFill>
              </a:rPr>
              <a:t>לא ניתן להירשם ליותר מ- 20 שש"ס בשנה. לכן חשוב להקפיד להירשם נכונה וללא חפיפה. </a:t>
            </a:r>
          </a:p>
          <a:p>
            <a:pPr marL="720000" lvl="1" indent="-360000">
              <a:lnSpc>
                <a:spcPct val="80000"/>
              </a:lnSpc>
              <a:spcAft>
                <a:spcPts val="400"/>
              </a:spcAft>
              <a:buFont typeface="+mj-lt"/>
              <a:buAutoNum type="arabicPeriod"/>
              <a:defRPr/>
            </a:pPr>
            <a:r>
              <a:rPr lang="he-IL" altLang="en-US" sz="1800" dirty="0">
                <a:solidFill>
                  <a:srgbClr val="011423"/>
                </a:solidFill>
              </a:rPr>
              <a:t>לשים לב לסמסטר ולשעות הקורסים</a:t>
            </a:r>
          </a:p>
          <a:p>
            <a:pPr marL="720000" lvl="1" indent="-360000">
              <a:lnSpc>
                <a:spcPct val="80000"/>
              </a:lnSpc>
              <a:spcAft>
                <a:spcPts val="400"/>
              </a:spcAft>
              <a:buFont typeface="+mj-lt"/>
              <a:buAutoNum type="arabicPeriod"/>
              <a:defRPr/>
            </a:pPr>
            <a:r>
              <a:rPr lang="he-IL" altLang="en-US" sz="1800" dirty="0">
                <a:solidFill>
                  <a:srgbClr val="011423"/>
                </a:solidFill>
              </a:rPr>
              <a:t>קורסי הבחירה/מאקרו פתוחים לכל התחומים (תינתן עדיפות לשנה ב)</a:t>
            </a:r>
          </a:p>
          <a:p>
            <a:pPr marL="720000" lvl="1" indent="-360000">
              <a:lnSpc>
                <a:spcPct val="80000"/>
              </a:lnSpc>
              <a:spcAft>
                <a:spcPts val="400"/>
              </a:spcAft>
              <a:buFont typeface="+mj-lt"/>
              <a:buAutoNum type="arabicPeriod"/>
              <a:defRPr/>
            </a:pPr>
            <a:r>
              <a:rPr lang="he-IL" altLang="en-US" sz="1800" dirty="0">
                <a:solidFill>
                  <a:srgbClr val="011423"/>
                </a:solidFill>
              </a:rPr>
              <a:t>לבדוק עמידה בתנאי סף (למשל קורס מקדים), ככל שישנו</a:t>
            </a:r>
          </a:p>
          <a:p>
            <a:pPr marL="720000" lvl="1" indent="-360000">
              <a:lnSpc>
                <a:spcPct val="80000"/>
              </a:lnSpc>
              <a:spcAft>
                <a:spcPts val="400"/>
              </a:spcAft>
              <a:buFont typeface="+mj-lt"/>
              <a:buAutoNum type="arabicPeriod"/>
              <a:defRPr/>
            </a:pPr>
            <a:r>
              <a:rPr lang="he-IL" altLang="en-US" sz="1800" dirty="0">
                <a:solidFill>
                  <a:srgbClr val="011423"/>
                </a:solidFill>
              </a:rPr>
              <a:t>במידה ומעוניינים להירשם לקורס בסמסטר קיץ, יש להירשם </a:t>
            </a:r>
            <a:r>
              <a:rPr lang="he-IL" altLang="en-US" sz="1800" u="sng" dirty="0">
                <a:solidFill>
                  <a:srgbClr val="011423"/>
                </a:solidFill>
              </a:rPr>
              <a:t>כבר עתה במעמד הרישום</a:t>
            </a:r>
            <a:endParaRPr lang="he-IL" altLang="en-US" sz="1800" dirty="0">
              <a:solidFill>
                <a:srgbClr val="011423"/>
              </a:solidFill>
            </a:endParaRPr>
          </a:p>
          <a:p>
            <a:pPr marL="720000" lvl="1" indent="-360000">
              <a:lnSpc>
                <a:spcPct val="80000"/>
              </a:lnSpc>
              <a:spcAft>
                <a:spcPts val="400"/>
              </a:spcAft>
              <a:buFont typeface="+mj-lt"/>
              <a:buAutoNum type="arabicPeriod"/>
              <a:defRPr/>
            </a:pPr>
            <a:r>
              <a:rPr lang="he-IL" altLang="en-US" sz="1800" dirty="0">
                <a:solidFill>
                  <a:srgbClr val="011423"/>
                </a:solidFill>
              </a:rPr>
              <a:t>ישנה מגבלת מקום בקורס. לא להתאכזב יתר על המידה אם הקורס שבחרת התמלא, יש אפשרות להירשם גם בשנה הבאה</a:t>
            </a:r>
          </a:p>
          <a:p>
            <a:pPr marL="0" indent="0">
              <a:lnSpc>
                <a:spcPct val="80000"/>
              </a:lnSpc>
              <a:buNone/>
              <a:defRPr/>
            </a:pPr>
            <a:endParaRPr lang="he-IL" altLang="en-US" sz="2300" dirty="0">
              <a:solidFill>
                <a:srgbClr val="011423"/>
              </a:solidFill>
            </a:endParaRPr>
          </a:p>
        </p:txBody>
      </p:sp>
      <p:pic>
        <p:nvPicPr>
          <p:cNvPr id="27652" name="Picture 2">
            <a:extLst>
              <a:ext uri="{FF2B5EF4-FFF2-40B4-BE49-F238E27FC236}">
                <a16:creationId xmlns:a16="http://schemas.microsoft.com/office/drawing/2014/main" id="{68FCC488-7836-4479-96A3-FDA4E7492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23" y="4908430"/>
            <a:ext cx="12763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תמונה 4">
            <a:extLst>
              <a:ext uri="{FF2B5EF4-FFF2-40B4-BE49-F238E27FC236}">
                <a16:creationId xmlns:a16="http://schemas.microsoft.com/office/drawing/2014/main" id="{5EA49F3B-1983-4F82-9174-B95D2FC47E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577" y="4610788"/>
            <a:ext cx="3934724" cy="39347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1"/>
            <a:ext cx="12192000" cy="6858000"/>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9" name="מלבן 18">
            <a:extLst>
              <a:ext uri="{FF2B5EF4-FFF2-40B4-BE49-F238E27FC236}">
                <a16:creationId xmlns:a16="http://schemas.microsoft.com/office/drawing/2014/main" id="{45CC53B7-6DE8-4694-9EBC-BCC22776E1D9}"/>
              </a:ext>
            </a:extLst>
          </p:cNvPr>
          <p:cNvSpPr/>
          <p:nvPr/>
        </p:nvSpPr>
        <p:spPr>
          <a:xfrm>
            <a:off x="96253" y="89775"/>
            <a:ext cx="12002703" cy="667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מלבן 9">
            <a:extLst>
              <a:ext uri="{FF2B5EF4-FFF2-40B4-BE49-F238E27FC236}">
                <a16:creationId xmlns:a16="http://schemas.microsoft.com/office/drawing/2014/main" id="{AD211735-E55D-496D-A361-3CA11E6F596A}"/>
              </a:ext>
            </a:extLst>
          </p:cNvPr>
          <p:cNvSpPr/>
          <p:nvPr/>
        </p:nvSpPr>
        <p:spPr>
          <a:xfrm>
            <a:off x="376157" y="4505146"/>
            <a:ext cx="5386288" cy="2033677"/>
          </a:xfrm>
          <a:prstGeom prst="rect">
            <a:avLst/>
          </a:prstGeom>
          <a:solidFill>
            <a:schemeClr val="bg1"/>
          </a:solidFill>
          <a:ln>
            <a:solidFill>
              <a:srgbClr val="08BBE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Edu Favorit Hebrew" panose="020B0604020202020204" charset="-79"/>
                <a:ea typeface="+mn-ea"/>
              </a:rPr>
              <a:t>לקרוא במדריך הנחיות הרישום בעיון: נרשמים לקורסים על פי הרשימה שבמדריך. </a:t>
            </a:r>
            <a:br>
              <a:rPr kumimoji="0" lang="en-US" sz="1400" b="1" i="0" u="none" strike="noStrike" kern="1200" cap="none" spc="0" normalizeH="0" baseline="0" noProof="0" dirty="0">
                <a:ln>
                  <a:noFill/>
                </a:ln>
                <a:solidFill>
                  <a:prstClr val="black"/>
                </a:solidFill>
                <a:effectLst/>
                <a:uLnTx/>
                <a:uFillTx/>
                <a:latin typeface="Edu Favorit Hebrew" panose="020B0604020202020204" charset="-79"/>
                <a:ea typeface="+mn-ea"/>
              </a:rPr>
            </a:br>
            <a:r>
              <a:rPr lang="he-IL" sz="1400" dirty="0">
                <a:solidFill>
                  <a:prstClr val="black"/>
                </a:solidFill>
                <a:latin typeface="Edu Favorit Hebrew" panose="020B0604020202020204" charset="-79"/>
              </a:rPr>
              <a:t>-</a:t>
            </a:r>
            <a:r>
              <a:rPr lang="he-IL" sz="1400" b="1" dirty="0">
                <a:solidFill>
                  <a:prstClr val="black"/>
                </a:solidFill>
                <a:latin typeface="Edu Favorit Hebrew" panose="020B0604020202020204" charset="-79"/>
              </a:rPr>
              <a:t> </a:t>
            </a:r>
            <a:r>
              <a:rPr lang="he-IL" altLang="en-US" sz="1400" dirty="0">
                <a:solidFill>
                  <a:srgbClr val="011423"/>
                </a:solidFill>
              </a:rPr>
              <a:t>להכין מראש את רשימת קורסי הבחירה שרלוונטיים ומעניינים אותך</a:t>
            </a:r>
          </a:p>
          <a:p>
            <a:pPr marL="91440" indent="-91440">
              <a:lnSpc>
                <a:spcPct val="80000"/>
              </a:lnSpc>
              <a:defRPr/>
            </a:pPr>
            <a:r>
              <a:rPr lang="he-IL" altLang="en-US" sz="1400" dirty="0">
                <a:solidFill>
                  <a:srgbClr val="011423"/>
                </a:solidFill>
              </a:rPr>
              <a:t>- להכין מספר אפשרויות (מדרג) של קורסי בחירה (כאמור העדיפות לשנה ב)</a:t>
            </a:r>
          </a:p>
          <a:p>
            <a:pPr marL="91440" indent="-91440">
              <a:lnSpc>
                <a:spcPct val="80000"/>
              </a:lnSpc>
              <a:defRPr/>
            </a:pPr>
            <a:r>
              <a:rPr lang="he-IL" altLang="en-US" sz="1400" dirty="0">
                <a:solidFill>
                  <a:srgbClr val="011423"/>
                </a:solidFill>
              </a:rPr>
              <a:t>- ברישום, יש להירשם קודם לסמסטר א' ואח"כ לסמסטר ב' (אחרת המערכת נסגרת)</a:t>
            </a:r>
          </a:p>
          <a:p>
            <a:pPr marL="91440" indent="-91440">
              <a:lnSpc>
                <a:spcPct val="80000"/>
              </a:lnSpc>
              <a:defRPr/>
            </a:pPr>
            <a:r>
              <a:rPr lang="he-IL" altLang="en-US" sz="1400" dirty="0">
                <a:solidFill>
                  <a:srgbClr val="011423"/>
                </a:solidFill>
              </a:rPr>
              <a:t>- להוציא תדפיס מערכת מאושר בסיום ההרשמה ולוודא רישום הקורסים. </a:t>
            </a:r>
            <a:endParaRPr kumimoji="0" lang="he-IL" sz="1400" b="1" i="0" u="none" strike="noStrike" kern="1200" cap="none" spc="0" normalizeH="0" baseline="0" noProof="0" dirty="0">
              <a:ln>
                <a:noFill/>
              </a:ln>
              <a:solidFill>
                <a:prstClr val="black"/>
              </a:solidFill>
              <a:effectLst/>
              <a:uLnTx/>
              <a:uFillTx/>
              <a:latin typeface="Edu Favorit Hebrew" panose="020B0604020202020204" charset="-79"/>
              <a:ea typeface="+mn-ea"/>
            </a:endParaRPr>
          </a:p>
        </p:txBody>
      </p:sp>
      <p:sp>
        <p:nvSpPr>
          <p:cNvPr id="12" name="מלבן 11">
            <a:extLst>
              <a:ext uri="{FF2B5EF4-FFF2-40B4-BE49-F238E27FC236}">
                <a16:creationId xmlns:a16="http://schemas.microsoft.com/office/drawing/2014/main" id="{7A70415C-F79A-42FD-8ABF-261313354418}"/>
              </a:ext>
            </a:extLst>
          </p:cNvPr>
          <p:cNvSpPr/>
          <p:nvPr/>
        </p:nvSpPr>
        <p:spPr>
          <a:xfrm>
            <a:off x="6429557" y="663781"/>
            <a:ext cx="5147297" cy="2563667"/>
          </a:xfrm>
          <a:prstGeom prst="rect">
            <a:avLst/>
          </a:prstGeom>
          <a:solidFill>
            <a:srgbClr val="88F8FD"/>
          </a:solidFill>
          <a:ln>
            <a:solidFill>
              <a:srgbClr val="08BBE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kumimoji="0" lang="he-IL" sz="2000" b="1" i="0" u="none" strike="noStrike" kern="1200" cap="none" spc="0" normalizeH="0" baseline="0" noProof="0" dirty="0">
                <a:ln>
                  <a:noFill/>
                </a:ln>
                <a:solidFill>
                  <a:prstClr val="black"/>
                </a:solidFill>
                <a:effectLst/>
                <a:uLnTx/>
                <a:uFillTx/>
                <a:latin typeface="Edu Favorit Hebrew" panose="020B0604020202020204" charset="-79"/>
                <a:ea typeface="+mn-ea"/>
              </a:rPr>
              <a:t>מועד הרישום בפורטל </a:t>
            </a:r>
          </a:p>
          <a:p>
            <a:pPr lvl="0" algn="ctr">
              <a:defRPr/>
            </a:pPr>
            <a:r>
              <a:rPr kumimoji="0" lang="he-IL" sz="2000" b="1" i="0" u="none" strike="noStrike" kern="1200" cap="none" spc="0" normalizeH="0" baseline="0" noProof="0" dirty="0">
                <a:ln>
                  <a:noFill/>
                </a:ln>
                <a:solidFill>
                  <a:prstClr val="black"/>
                </a:solidFill>
                <a:effectLst/>
                <a:uLnTx/>
                <a:uFillTx/>
                <a:latin typeface="Edu Favorit Hebrew" panose="020B0604020202020204" charset="-79"/>
                <a:ea typeface="+mn-ea"/>
              </a:rPr>
              <a:t> </a:t>
            </a:r>
            <a:r>
              <a:rPr lang="he-IL" sz="2000" b="1" dirty="0">
                <a:highlight>
                  <a:srgbClr val="34D3F8"/>
                </a:highlight>
              </a:rPr>
              <a:t>שנה א' תואר שני  - 30.9.2024     </a:t>
            </a:r>
            <a:br>
              <a:rPr lang="en-US" sz="2000" b="1" dirty="0">
                <a:highlight>
                  <a:srgbClr val="34D3F8"/>
                </a:highlight>
              </a:rPr>
            </a:br>
            <a:r>
              <a:rPr lang="he-IL" sz="2000" b="1" dirty="0">
                <a:highlight>
                  <a:srgbClr val="34D3F8"/>
                </a:highlight>
              </a:rPr>
              <a:t>בשעות 17.00 -15.00 </a:t>
            </a:r>
          </a:p>
          <a:p>
            <a:pPr lvl="0" algn="ctr">
              <a:defRPr/>
            </a:pPr>
            <a:endParaRPr lang="he-IL" sz="2000" b="1" dirty="0">
              <a:solidFill>
                <a:prstClr val="black"/>
              </a:solidFill>
              <a:latin typeface="Edu Favorit Hebrew" panose="020B0604020202020204" charset="-79"/>
            </a:endParaRPr>
          </a:p>
          <a:p>
            <a:pPr lvl="0" algn="ctr">
              <a:defRPr/>
            </a:pPr>
            <a:r>
              <a:rPr lang="he-IL" sz="1600" b="1" dirty="0">
                <a:solidFill>
                  <a:prstClr val="black"/>
                </a:solidFill>
                <a:latin typeface="Edu Favorit Hebrew" panose="020B0604020202020204" charset="-79"/>
              </a:rPr>
              <a:t>הרישום לקורסים הינו ממוחשב ונעשה דרך פורטל הסטודנטים בלבד</a:t>
            </a:r>
          </a:p>
          <a:p>
            <a:pPr lvl="0" algn="ctr">
              <a:defRPr/>
            </a:pPr>
            <a:r>
              <a:rPr lang="he-IL" sz="1600" b="1" dirty="0">
                <a:solidFill>
                  <a:prstClr val="black"/>
                </a:solidFill>
                <a:latin typeface="Edu Favorit Hebrew" panose="020B0604020202020204" charset="-79"/>
                <a:hlinkClick r:id="rId2"/>
              </a:rPr>
              <a:t>מומלץ: סרטון הדרכה</a:t>
            </a:r>
            <a:r>
              <a:rPr lang="he-IL" sz="1600" b="1" dirty="0"/>
              <a:t> </a:t>
            </a:r>
          </a:p>
        </p:txBody>
      </p:sp>
      <p:sp>
        <p:nvSpPr>
          <p:cNvPr id="13" name="מלבן 12">
            <a:extLst>
              <a:ext uri="{FF2B5EF4-FFF2-40B4-BE49-F238E27FC236}">
                <a16:creationId xmlns:a16="http://schemas.microsoft.com/office/drawing/2014/main" id="{4E80EE14-EE98-44A2-BE79-A7E6D5B5A9FA}"/>
              </a:ext>
            </a:extLst>
          </p:cNvPr>
          <p:cNvSpPr/>
          <p:nvPr/>
        </p:nvSpPr>
        <p:spPr>
          <a:xfrm>
            <a:off x="376157" y="3015597"/>
            <a:ext cx="5386288" cy="1289581"/>
          </a:xfrm>
          <a:prstGeom prst="rect">
            <a:avLst/>
          </a:prstGeom>
          <a:solidFill>
            <a:schemeClr val="bg1"/>
          </a:solidFill>
          <a:ln>
            <a:solidFill>
              <a:srgbClr val="08BBE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prstClr val="black"/>
                </a:solidFill>
                <a:latin typeface="Edu Favorit Hebrew" panose="020B0604020202020204" charset="-79"/>
              </a:rPr>
              <a:t>הסדרת </a:t>
            </a:r>
            <a:r>
              <a:rPr kumimoji="0" lang="he-IL" sz="1600" i="0" u="none" strike="noStrike" kern="1200" cap="none" spc="0" normalizeH="0" baseline="0" noProof="0" dirty="0">
                <a:ln>
                  <a:noFill/>
                </a:ln>
                <a:solidFill>
                  <a:prstClr val="black"/>
                </a:solidFill>
                <a:effectLst/>
                <a:uLnTx/>
                <a:uFillTx/>
                <a:latin typeface="Edu Favorit Hebrew" panose="020B0604020202020204" charset="-79"/>
                <a:ea typeface="+mn-ea"/>
              </a:rPr>
              <a:t>תשלום מקדמה 10 ימים לפני הרישום </a:t>
            </a:r>
            <a:br>
              <a:rPr kumimoji="0" lang="en-US" sz="1600" i="0" u="none" strike="noStrike" kern="1200" cap="none" spc="0" normalizeH="0" baseline="0" noProof="0" dirty="0">
                <a:ln>
                  <a:noFill/>
                </a:ln>
                <a:solidFill>
                  <a:prstClr val="black"/>
                </a:solidFill>
                <a:effectLst/>
                <a:uLnTx/>
                <a:uFillTx/>
                <a:latin typeface="Edu Favorit Hebrew" panose="020B0604020202020204" charset="-79"/>
                <a:ea typeface="+mn-ea"/>
              </a:rPr>
            </a:br>
            <a:r>
              <a:rPr lang="he-IL" sz="1400" b="1" dirty="0">
                <a:solidFill>
                  <a:prstClr val="black"/>
                </a:solidFill>
                <a:latin typeface="Edu Favorit Hebrew" panose="020B0604020202020204" charset="-79"/>
              </a:rPr>
              <a:t>כ</a:t>
            </a:r>
            <a:r>
              <a:rPr kumimoji="0" lang="he-IL" sz="1400" b="1" i="0" u="none" strike="noStrike" kern="1200" cap="none" spc="0" normalizeH="0" baseline="0" noProof="0" dirty="0">
                <a:ln>
                  <a:noFill/>
                </a:ln>
                <a:solidFill>
                  <a:prstClr val="black"/>
                </a:solidFill>
                <a:effectLst/>
                <a:uLnTx/>
                <a:uFillTx/>
                <a:latin typeface="Edu Favorit Hebrew" panose="020B0604020202020204" charset="-79"/>
                <a:ea typeface="+mn-ea"/>
              </a:rPr>
              <a:t>רשום ומפורט ב-</a:t>
            </a:r>
            <a:r>
              <a:rPr kumimoji="0" lang="he-IL" sz="1600" b="1" i="0" u="none" strike="noStrike" kern="1200" cap="none" spc="0" normalizeH="0" baseline="0" noProof="0" dirty="0">
                <a:ln>
                  <a:noFill/>
                </a:ln>
                <a:solidFill>
                  <a:prstClr val="black"/>
                </a:solidFill>
                <a:effectLst/>
                <a:uLnTx/>
                <a:uFillTx/>
                <a:latin typeface="Edu Favorit Hebrew" panose="020B0604020202020204" charset="-79"/>
                <a:ea typeface="+mn-ea"/>
              </a:rPr>
              <a:t> </a:t>
            </a:r>
            <a:r>
              <a:rPr kumimoji="0" lang="he-IL" sz="1600" b="1" i="0" u="none" strike="noStrike" kern="1200" cap="none" spc="0" normalizeH="0" baseline="0" noProof="0" dirty="0">
                <a:ln>
                  <a:noFill/>
                </a:ln>
                <a:solidFill>
                  <a:prstClr val="black"/>
                </a:solidFill>
                <a:effectLst/>
                <a:uLnTx/>
                <a:uFillTx/>
                <a:latin typeface="Edu Favorit Hebrew" panose="020B0604020202020204" charset="-79"/>
                <a:ea typeface="+mn-ea"/>
                <a:hlinkClick r:id="rId3"/>
              </a:rPr>
              <a:t>אתר אגף מנהל תלמידים</a:t>
            </a:r>
            <a:r>
              <a:rPr kumimoji="0" lang="he-IL" sz="2000" b="1" i="0" u="none" strike="noStrike" kern="1200" cap="none" spc="0" normalizeH="0" baseline="0" noProof="0" dirty="0">
                <a:ln>
                  <a:noFill/>
                </a:ln>
                <a:solidFill>
                  <a:prstClr val="black"/>
                </a:solidFill>
                <a:effectLst/>
                <a:uLnTx/>
                <a:uFillTx/>
                <a:latin typeface="Edu Favorit Hebrew" panose="020B0604020202020204" charset="-79"/>
                <a:ea typeface="+mn-ea"/>
              </a:rPr>
              <a:t>. </a:t>
            </a:r>
            <a:endParaRPr kumimoji="0" lang="en-IL" sz="2000" b="1" i="0" u="none" strike="noStrike" kern="1200" cap="none" spc="0" normalizeH="0" baseline="0" noProof="0" dirty="0">
              <a:ln>
                <a:noFill/>
              </a:ln>
              <a:solidFill>
                <a:prstClr val="black"/>
              </a:solidFill>
              <a:effectLst/>
              <a:uLnTx/>
              <a:uFillTx/>
              <a:latin typeface="Edu Favorit Hebrew" panose="020B0604020202020204" charset="-79"/>
              <a:ea typeface="+mn-ea"/>
            </a:endParaRPr>
          </a:p>
        </p:txBody>
      </p:sp>
      <p:sp>
        <p:nvSpPr>
          <p:cNvPr id="14" name="מלבן 13">
            <a:extLst>
              <a:ext uri="{FF2B5EF4-FFF2-40B4-BE49-F238E27FC236}">
                <a16:creationId xmlns:a16="http://schemas.microsoft.com/office/drawing/2014/main" id="{E954ECD6-5497-40F8-92CD-C4B970A82292}"/>
              </a:ext>
            </a:extLst>
          </p:cNvPr>
          <p:cNvSpPr/>
          <p:nvPr/>
        </p:nvSpPr>
        <p:spPr>
          <a:xfrm>
            <a:off x="376157" y="1616713"/>
            <a:ext cx="5386288" cy="119891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Edu Favorit Hebrew" panose="020B0604020202020204" charset="-79"/>
                <a:ea typeface="+mn-ea"/>
              </a:rPr>
              <a:t>הצגת מסמכי השכלה מקוריים למחלקה להרשמה לפני הרישום לקורסים, אחרת לא יהיה אפשר להירשם</a:t>
            </a:r>
          </a:p>
          <a:p>
            <a:pPr lvl="0" algn="ctr">
              <a:defRPr/>
            </a:pPr>
            <a:r>
              <a:rPr lang="he-IL" sz="1400" b="1" dirty="0">
                <a:solidFill>
                  <a:prstClr val="black"/>
                </a:solidFill>
                <a:latin typeface="Edu Favorit Hebrew" panose="020B0604020202020204" charset="-79"/>
              </a:rPr>
              <a:t>כרשום ומפורט ב- </a:t>
            </a:r>
            <a:r>
              <a:rPr lang="he-IL" sz="1600" b="1" dirty="0">
                <a:solidFill>
                  <a:prstClr val="black"/>
                </a:solidFill>
                <a:latin typeface="Edu Favorit Hebrew" panose="020B0604020202020204" charset="-79"/>
                <a:hlinkClick r:id="rId3"/>
              </a:rPr>
              <a:t>אתר אגף מנהל תלמידים</a:t>
            </a:r>
            <a:r>
              <a:rPr lang="he-IL" sz="1600" b="1" dirty="0">
                <a:solidFill>
                  <a:prstClr val="black"/>
                </a:solidFill>
                <a:latin typeface="Edu Favorit Hebrew" panose="020B0604020202020204" charset="-79"/>
              </a:rPr>
              <a:t>.</a:t>
            </a:r>
            <a:endParaRPr kumimoji="0" lang="he-IL" sz="1600" b="0" i="0" u="none" strike="noStrike" kern="1200" cap="none" spc="0" normalizeH="0" baseline="0" noProof="0" dirty="0">
              <a:ln>
                <a:noFill/>
              </a:ln>
              <a:solidFill>
                <a:prstClr val="black"/>
              </a:solidFill>
              <a:effectLst/>
              <a:uLnTx/>
              <a:uFillTx/>
              <a:latin typeface="Edu Favorit Hebrew" panose="020B0604020202020204" charset="-79"/>
              <a:ea typeface="+mn-ea"/>
            </a:endParaRPr>
          </a:p>
        </p:txBody>
      </p:sp>
      <p:sp>
        <p:nvSpPr>
          <p:cNvPr id="15" name="מלבן 14">
            <a:extLst>
              <a:ext uri="{FF2B5EF4-FFF2-40B4-BE49-F238E27FC236}">
                <a16:creationId xmlns:a16="http://schemas.microsoft.com/office/drawing/2014/main" id="{0DE39120-56D7-4F71-B70C-D6425FE7AF00}"/>
              </a:ext>
            </a:extLst>
          </p:cNvPr>
          <p:cNvSpPr/>
          <p:nvPr/>
        </p:nvSpPr>
        <p:spPr>
          <a:xfrm>
            <a:off x="6429558" y="3272335"/>
            <a:ext cx="5147296" cy="3451001"/>
          </a:xfrm>
          <a:prstGeom prst="rect">
            <a:avLst/>
          </a:prstGeom>
          <a:solidFill>
            <a:srgbClr val="08BBE7"/>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1" i="0" u="none" strike="noStrike" kern="1200" cap="none" spc="0" normalizeH="0" baseline="0" noProof="0" dirty="0">
              <a:ln>
                <a:noFill/>
              </a:ln>
              <a:solidFill>
                <a:prstClr val="black"/>
              </a:solidFill>
              <a:effectLst/>
              <a:uLnTx/>
              <a:uFillTx/>
              <a:latin typeface="Edu Favorit Hebrew" panose="020B0604020202020204" charset="-79"/>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Edu Favorit Hebrew" panose="020B0604020202020204" charset="-79"/>
                <a:ea typeface="+mn-ea"/>
              </a:rPr>
              <a:t>תקופת שינויים</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800" b="1" i="0" u="none" strike="noStrike" kern="1200" cap="none" spc="0" normalizeH="0" baseline="0" noProof="0" dirty="0">
              <a:ln>
                <a:noFill/>
              </a:ln>
              <a:solidFill>
                <a:prstClr val="black"/>
              </a:solidFill>
              <a:effectLst/>
              <a:uLnTx/>
              <a:uFillTx/>
              <a:latin typeface="Edu Favorit Hebrew" panose="020B0604020202020204" charset="-79"/>
              <a:ea typeface="+mn-ea"/>
            </a:endParaRPr>
          </a:p>
          <a:p>
            <a:r>
              <a:rPr lang="he-IL" sz="1400" dirty="0"/>
              <a:t>לאחר חלון הרישום שלכם, תוכלו לערוך שינויים במערכת </a:t>
            </a:r>
          </a:p>
          <a:p>
            <a:r>
              <a:rPr lang="he-IL" sz="1400" b="1" dirty="0"/>
              <a:t>בין 30.09.24 עד 10.11.24,</a:t>
            </a:r>
            <a:r>
              <a:rPr lang="en-US" sz="1400" b="1" dirty="0"/>
              <a:t> </a:t>
            </a:r>
            <a:r>
              <a:rPr lang="he-IL" sz="1400" b="1" dirty="0"/>
              <a:t> בזמנים שונים:</a:t>
            </a:r>
          </a:p>
          <a:p>
            <a:br>
              <a:rPr lang="en-US" sz="1400" dirty="0"/>
            </a:br>
            <a:r>
              <a:rPr lang="he-IL" sz="1400" dirty="0">
                <a:highlight>
                  <a:srgbClr val="C0C0C0"/>
                </a:highlight>
              </a:rPr>
              <a:t>מ- 30.09.2024 ועד 26.10.2024</a:t>
            </a:r>
            <a:r>
              <a:rPr lang="he-IL" sz="1400" dirty="0"/>
              <a:t>, החל משעה 22:00 ועד 07:00 למחרת בבוקר.</a:t>
            </a:r>
            <a:br>
              <a:rPr lang="en-US" sz="1400" dirty="0"/>
            </a:br>
            <a:endParaRPr lang="he-IL" sz="1400" dirty="0"/>
          </a:p>
          <a:p>
            <a:r>
              <a:rPr lang="he-IL" sz="1400" dirty="0">
                <a:highlight>
                  <a:srgbClr val="C0C0C0"/>
                </a:highlight>
              </a:rPr>
              <a:t>מ- 27.10.2024 ועד 10.11.2024 </a:t>
            </a:r>
            <a:r>
              <a:rPr lang="he-IL" sz="1400" dirty="0"/>
              <a:t>המערכת תהיה פתוחה לשינויים כל יום משעה 16:00 ועד 08:00 למחרת. </a:t>
            </a:r>
            <a:endParaRPr lang="en-IL" sz="1400" dirty="0"/>
          </a:p>
          <a:p>
            <a:endParaRPr lang="he-IL" sz="800" dirty="0"/>
          </a:p>
          <a:p>
            <a:r>
              <a:rPr lang="he-IL" sz="1400" dirty="0">
                <a:highlight>
                  <a:srgbClr val="C0C0C0"/>
                </a:highlight>
              </a:rPr>
              <a:t>ביום האחרון </a:t>
            </a:r>
            <a:r>
              <a:rPr lang="he-IL" sz="1400" dirty="0"/>
              <a:t>10.11.2024 – מ- 16:00 עד חצות בלבד.</a:t>
            </a:r>
            <a:endParaRPr lang="en-IL" sz="1400" dirty="0"/>
          </a:p>
          <a:p>
            <a:endParaRPr lang="he-IL" sz="1400" b="1" u="sng" dirty="0"/>
          </a:p>
          <a:p>
            <a:r>
              <a:rPr lang="he-IL" sz="1400" b="1" u="sng" dirty="0"/>
              <a:t>לפני כל סמסטר תהיה תקופת שינויים</a:t>
            </a:r>
            <a:r>
              <a:rPr lang="he-IL" sz="1400" dirty="0"/>
              <a:t>. בסיום תקופת השינויים לא יהיה ניתן לערוך שינויים במערכת. </a:t>
            </a:r>
            <a:br>
              <a:rPr lang="he-IL" sz="1400" dirty="0"/>
            </a:br>
            <a:r>
              <a:rPr lang="he-IL" sz="1400" b="1" dirty="0"/>
              <a:t>חובה להקליד מערכת לפני תחילת שנת הלימודים.</a:t>
            </a:r>
            <a:endParaRPr lang="en-IL" sz="1400" b="1" dirty="0"/>
          </a:p>
          <a:p>
            <a:pPr marL="449263" marR="0" lvl="0" indent="-268288" algn="r" defTabSz="914400" rtl="1" eaLnBrk="1" fontAlgn="auto" latinLnBrk="0" hangingPunct="1">
              <a:lnSpc>
                <a:spcPct val="100000"/>
              </a:lnSpc>
              <a:spcBef>
                <a:spcPts val="0"/>
              </a:spcBef>
              <a:spcAft>
                <a:spcPts val="0"/>
              </a:spcAft>
              <a:buClrTx/>
              <a:buSzTx/>
              <a:buFont typeface="+mj-lt"/>
              <a:buAutoNum type="arabicParenR"/>
              <a:tabLst/>
              <a:defRPr/>
            </a:pPr>
            <a:endParaRPr kumimoji="0" lang="en-IL" sz="2000" b="1" i="0" u="none" strike="noStrike" kern="1200" cap="none" spc="0" normalizeH="0" baseline="0" noProof="0" dirty="0">
              <a:ln>
                <a:noFill/>
              </a:ln>
              <a:solidFill>
                <a:prstClr val="black"/>
              </a:solidFill>
              <a:effectLst/>
              <a:uLnTx/>
              <a:uFillTx/>
              <a:latin typeface="Edu Favorit Hebrew" panose="020B0604020202020204" charset="-79"/>
              <a:ea typeface="+mn-ea"/>
            </a:endParaRPr>
          </a:p>
        </p:txBody>
      </p:sp>
      <p:sp>
        <p:nvSpPr>
          <p:cNvPr id="16" name="מלבן 15">
            <a:extLst>
              <a:ext uri="{FF2B5EF4-FFF2-40B4-BE49-F238E27FC236}">
                <a16:creationId xmlns:a16="http://schemas.microsoft.com/office/drawing/2014/main" id="{C8204333-CF3E-4765-AC90-971FF292FA27}"/>
              </a:ext>
            </a:extLst>
          </p:cNvPr>
          <p:cNvSpPr/>
          <p:nvPr/>
        </p:nvSpPr>
        <p:spPr>
          <a:xfrm>
            <a:off x="4351569" y="96076"/>
            <a:ext cx="2821749" cy="58477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8BBE7"/>
                </a:solidFill>
                <a:effectLst/>
                <a:uLnTx/>
                <a:uFillTx/>
                <a:latin typeface="Edu Favorit Hebrew" panose="020B0604020202020204" charset="-79"/>
                <a:ea typeface="+mn-ea"/>
              </a:rPr>
              <a:t>רישום לקורסים</a:t>
            </a:r>
            <a:endParaRPr kumimoji="0" lang="he-IL" sz="3200" b="0" i="0" u="none" strike="noStrike" kern="1200" cap="none" spc="0" normalizeH="0" baseline="0" noProof="0" dirty="0">
              <a:ln>
                <a:noFill/>
              </a:ln>
              <a:solidFill>
                <a:srgbClr val="08BBE7"/>
              </a:solidFill>
              <a:effectLst/>
              <a:uLnTx/>
              <a:uFillTx/>
              <a:latin typeface="Edu Favorit Hebrew" panose="020B0604020202020204" charset="-79"/>
              <a:ea typeface="+mn-ea"/>
            </a:endParaRPr>
          </a:p>
        </p:txBody>
      </p:sp>
      <p:sp>
        <p:nvSpPr>
          <p:cNvPr id="17" name="מלבן 16">
            <a:extLst>
              <a:ext uri="{FF2B5EF4-FFF2-40B4-BE49-F238E27FC236}">
                <a16:creationId xmlns:a16="http://schemas.microsoft.com/office/drawing/2014/main" id="{23828DA9-6D09-4D75-868A-F056F00DECD8}"/>
              </a:ext>
            </a:extLst>
          </p:cNvPr>
          <p:cNvSpPr/>
          <p:nvPr/>
        </p:nvSpPr>
        <p:spPr>
          <a:xfrm>
            <a:off x="1841981" y="853626"/>
            <a:ext cx="2454640" cy="718200"/>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Edu Favorit Hebrew" panose="020B0604020202020204" charset="-79"/>
                <a:ea typeface="+mn-ea"/>
              </a:rPr>
              <a:t>מה לעשות לפני?</a:t>
            </a:r>
            <a:endParaRPr kumimoji="0" lang="he-IL"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Edu Favorit Hebrew" panose="020B0604020202020204" charset="-79"/>
              <a:ea typeface="+mn-ea"/>
            </a:endParaRPr>
          </a:p>
        </p:txBody>
      </p:sp>
    </p:spTree>
    <p:extLst>
      <p:ext uri="{BB962C8B-B14F-4D97-AF65-F5344CB8AC3E}">
        <p14:creationId xmlns:p14="http://schemas.microsoft.com/office/powerpoint/2010/main" val="371699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0" y="0"/>
            <a:ext cx="12192000" cy="6858000"/>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51601">
            <a:off x="-3424238" y="-1071564"/>
            <a:ext cx="9925050" cy="9925050"/>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t="18235" r="29951" b="29987"/>
          <a:stretch/>
        </p:blipFill>
        <p:spPr>
          <a:xfrm>
            <a:off x="2868158" y="-57151"/>
            <a:ext cx="9380992" cy="6934201"/>
          </a:xfrm>
          <a:prstGeom prst="rect">
            <a:avLst/>
          </a:prstGeom>
        </p:spPr>
      </p:pic>
      <p:sp>
        <p:nvSpPr>
          <p:cNvPr id="2" name="כותרת 1"/>
          <p:cNvSpPr>
            <a:spLocks noGrp="1"/>
          </p:cNvSpPr>
          <p:nvPr>
            <p:ph type="title"/>
          </p:nvPr>
        </p:nvSpPr>
        <p:spPr>
          <a:xfrm>
            <a:off x="1009650" y="529286"/>
            <a:ext cx="10515600" cy="1325563"/>
          </a:xfrm>
        </p:spPr>
        <p:txBody>
          <a:bodyPr/>
          <a:lstStyle/>
          <a:p>
            <a:r>
              <a:rPr lang="he-IL" b="1" dirty="0">
                <a:solidFill>
                  <a:schemeClr val="bg1"/>
                </a:solidFill>
                <a:latin typeface="Ezer Loft" panose="00000A00000000000000" pitchFamily="50" charset="-79"/>
                <a:cs typeface="Ezer Loft" panose="00000A00000000000000" pitchFamily="50" charset="-79"/>
              </a:rPr>
              <a:t>כותרת 2</a:t>
            </a:r>
          </a:p>
        </p:txBody>
      </p:sp>
      <p:sp>
        <p:nvSpPr>
          <p:cNvPr id="3" name="מציין מיקום תוכן 2"/>
          <p:cNvSpPr>
            <a:spLocks noGrp="1"/>
          </p:cNvSpPr>
          <p:nvPr>
            <p:ph idx="1"/>
          </p:nvPr>
        </p:nvSpPr>
        <p:spPr>
          <a:xfrm>
            <a:off x="1009650" y="1990724"/>
            <a:ext cx="10515600" cy="3800475"/>
          </a:xfrm>
        </p:spPr>
        <p:txBody>
          <a:bodyPr>
            <a:normAutofit/>
          </a:bodyPr>
          <a:lstStyle/>
          <a:p>
            <a:pPr>
              <a:buBlip>
                <a:blip r:embed="rId3"/>
              </a:buBlip>
            </a:pPr>
            <a:r>
              <a:rPr lang="he-IL" dirty="0">
                <a:latin typeface="Edu Favorit Hebrew" panose="020B0004030202060203" pitchFamily="34" charset="-79"/>
                <a:cs typeface="Edu Favorit Hebrew" panose="020B0004030202060203" pitchFamily="34" charset="-79"/>
              </a:rPr>
              <a:t>אפשרות נוספת לשקופית תוכן</a:t>
            </a:r>
            <a:br>
              <a:rPr lang="he-IL" dirty="0">
                <a:latin typeface="Edu Favorit Hebrew" panose="020B0004030202060203" pitchFamily="34" charset="-79"/>
                <a:cs typeface="Edu Favorit Hebrew" panose="020B0004030202060203" pitchFamily="34" charset="-79"/>
              </a:rPr>
            </a:br>
            <a:endParaRPr lang="en-US" dirty="0">
              <a:latin typeface="Edu Favorit Hebrew" panose="020B0004030202060203" pitchFamily="34" charset="-79"/>
              <a:cs typeface="Edu Favorit Hebrew" panose="020B0004030202060203" pitchFamily="34" charset="-79"/>
            </a:endParaRPr>
          </a:p>
        </p:txBody>
      </p:sp>
      <p:sp>
        <p:nvSpPr>
          <p:cNvPr id="10" name="מלבן 9"/>
          <p:cNvSpPr/>
          <p:nvPr/>
        </p:nvSpPr>
        <p:spPr>
          <a:xfrm>
            <a:off x="361950" y="304799"/>
            <a:ext cx="11506200" cy="619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500" dirty="0"/>
          </a:p>
        </p:txBody>
      </p:sp>
      <p:pic>
        <p:nvPicPr>
          <p:cNvPr id="11" name="תמונה 10"/>
          <p:cNvPicPr>
            <a:picLocks noChangeAspect="1"/>
          </p:cNvPicPr>
          <p:nvPr/>
        </p:nvPicPr>
        <p:blipFill rotWithShape="1">
          <a:blip r:embed="rId4" cstate="print">
            <a:extLst>
              <a:ext uri="{28A0092B-C50C-407E-A947-70E740481C1C}">
                <a14:useLocalDpi xmlns:a14="http://schemas.microsoft.com/office/drawing/2010/main" val="0"/>
              </a:ext>
            </a:extLst>
          </a:blip>
          <a:srcRect t="77673"/>
          <a:stretch/>
        </p:blipFill>
        <p:spPr>
          <a:xfrm>
            <a:off x="-633411" y="6543028"/>
            <a:ext cx="1624011" cy="362597"/>
          </a:xfrm>
          <a:prstGeom prst="rect">
            <a:avLst/>
          </a:prstGeom>
        </p:spPr>
      </p:pic>
      <p:sp>
        <p:nvSpPr>
          <p:cNvPr id="12" name="מלבן 11"/>
          <p:cNvSpPr/>
          <p:nvPr/>
        </p:nvSpPr>
        <p:spPr>
          <a:xfrm>
            <a:off x="6096001" y="765214"/>
            <a:ext cx="5153024" cy="584775"/>
          </a:xfrm>
          <a:prstGeom prst="rect">
            <a:avLst/>
          </a:prstGeom>
        </p:spPr>
        <p:txBody>
          <a:bodyPr wrap="square">
            <a:spAutoFit/>
          </a:bodyPr>
          <a:lstStyle/>
          <a:p>
            <a:r>
              <a:rPr lang="he-IL" sz="3200" b="1" dirty="0">
                <a:solidFill>
                  <a:srgbClr val="08BBE7"/>
                </a:solidFill>
                <a:latin typeface="Ezer Loft" panose="00000A00000000000000" pitchFamily="50" charset="-79"/>
                <a:cs typeface="Ezer Loft" panose="00000A00000000000000" pitchFamily="50" charset="-79"/>
              </a:rPr>
              <a:t>פורטל תלמיד רישום</a:t>
            </a:r>
            <a:endParaRPr lang="he-IL" sz="3200" dirty="0">
              <a:solidFill>
                <a:srgbClr val="08BBE7"/>
              </a:solidFill>
            </a:endParaRPr>
          </a:p>
        </p:txBody>
      </p:sp>
      <p:sp>
        <p:nvSpPr>
          <p:cNvPr id="13" name="מציין מיקום תוכן 2"/>
          <p:cNvSpPr txBox="1">
            <a:spLocks/>
          </p:cNvSpPr>
          <p:nvPr/>
        </p:nvSpPr>
        <p:spPr>
          <a:xfrm>
            <a:off x="1756996" y="1971674"/>
            <a:ext cx="9020908" cy="3136251"/>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he-IL" sz="2000" dirty="0">
                <a:hlinkClick r:id="rId5"/>
              </a:rPr>
              <a:t>www.haifa.ac.il</a:t>
            </a:r>
            <a:r>
              <a:rPr lang="en-US" altLang="he-IL" sz="2000" dirty="0"/>
              <a:t> </a:t>
            </a:r>
            <a:r>
              <a:rPr lang="en-US" altLang="he-IL" sz="2000" dirty="0">
                <a:sym typeface="Wingdings" panose="05000000000000000000" pitchFamily="2" charset="2"/>
              </a:rPr>
              <a:t></a:t>
            </a:r>
            <a:r>
              <a:rPr lang="en-US" altLang="he-IL" sz="2000" dirty="0"/>
              <a:t> </a:t>
            </a:r>
            <a:r>
              <a:rPr lang="he-IL" altLang="he-IL" sz="2000" dirty="0"/>
              <a:t> סטודנטים </a:t>
            </a:r>
            <a:r>
              <a:rPr lang="en-US" altLang="he-IL" sz="2000" dirty="0">
                <a:sym typeface="Wingdings" panose="05000000000000000000" pitchFamily="2" charset="2"/>
              </a:rPr>
              <a:t></a:t>
            </a:r>
            <a:r>
              <a:rPr lang="he-IL" altLang="he-IL" sz="2000" dirty="0"/>
              <a:t> פורטל </a:t>
            </a:r>
            <a:r>
              <a:rPr lang="en-US" altLang="he-IL" sz="2000" dirty="0">
                <a:sym typeface="Wingdings" panose="05000000000000000000" pitchFamily="2" charset="2"/>
              </a:rPr>
              <a:t></a:t>
            </a:r>
            <a:r>
              <a:rPr lang="he-IL" altLang="he-IL" sz="2000" dirty="0"/>
              <a:t> הזדהות </a:t>
            </a:r>
            <a:r>
              <a:rPr lang="en-US" altLang="he-IL" sz="2000" dirty="0">
                <a:sym typeface="Wingdings" panose="05000000000000000000" pitchFamily="2" charset="2"/>
              </a:rPr>
              <a:t></a:t>
            </a:r>
            <a:endParaRPr lang="he-IL" altLang="he-IL" sz="2000" dirty="0"/>
          </a:p>
          <a:p>
            <a:pPr marL="0" indent="0" algn="ctr">
              <a:buNone/>
            </a:pPr>
            <a:r>
              <a:rPr lang="he-IL" altLang="he-IL" sz="2000" dirty="0"/>
              <a:t>רישום </a:t>
            </a:r>
            <a:r>
              <a:rPr lang="en-US" altLang="he-IL" sz="2000" dirty="0">
                <a:sym typeface="Wingdings" panose="05000000000000000000" pitchFamily="2" charset="2"/>
              </a:rPr>
              <a:t></a:t>
            </a:r>
            <a:r>
              <a:rPr lang="he-IL" altLang="he-IL" sz="2000" dirty="0"/>
              <a:t> מועדי וחלונות רישום</a:t>
            </a:r>
            <a:r>
              <a:rPr lang="en-US" altLang="he-IL" sz="2000" dirty="0">
                <a:sym typeface="Wingdings" panose="05000000000000000000" pitchFamily="2" charset="2"/>
              </a:rPr>
              <a:t></a:t>
            </a:r>
            <a:r>
              <a:rPr lang="en-US" altLang="he-IL" sz="2000" dirty="0"/>
              <a:t> </a:t>
            </a:r>
            <a:endParaRPr lang="he-IL" altLang="he-IL" sz="2000" dirty="0"/>
          </a:p>
          <a:p>
            <a:pPr marL="0" indent="0" algn="ctr">
              <a:buNone/>
            </a:pPr>
            <a:r>
              <a:rPr lang="he-IL" altLang="he-IL" sz="2000" b="1" dirty="0"/>
              <a:t>יש לוודא שמופיע חלון רישום בו כתוב התאריך 30.9.2024</a:t>
            </a:r>
            <a:endParaRPr lang="en-US" altLang="he-IL" sz="2000" dirty="0"/>
          </a:p>
          <a:p>
            <a:pPr marL="0" indent="0" algn="ctr">
              <a:buNone/>
            </a:pPr>
            <a:r>
              <a:rPr lang="he-IL" altLang="he-IL" sz="2000" b="1" dirty="0"/>
              <a:t>בלשונית "</a:t>
            </a:r>
            <a:r>
              <a:rPr lang="he-IL" altLang="he-IL" sz="2000" b="1" u="sng" dirty="0"/>
              <a:t>רישום</a:t>
            </a:r>
            <a:r>
              <a:rPr lang="he-IL" altLang="he-IL" sz="2000" b="1" dirty="0"/>
              <a:t>" </a:t>
            </a:r>
            <a:r>
              <a:rPr lang="en-US" altLang="he-IL" sz="2000" b="1" dirty="0"/>
              <a:t>- </a:t>
            </a:r>
            <a:r>
              <a:rPr lang="he-IL" altLang="he-IL" sz="2000" b="1" dirty="0"/>
              <a:t> "</a:t>
            </a:r>
            <a:r>
              <a:rPr lang="he-IL" altLang="he-IL" sz="2000" b="1" u="sng" dirty="0"/>
              <a:t>הוראות לרישום</a:t>
            </a:r>
            <a:r>
              <a:rPr lang="he-IL" altLang="he-IL" sz="2000" b="1" dirty="0"/>
              <a:t>" וכן ב- </a:t>
            </a:r>
            <a:r>
              <a:rPr lang="he-IL" altLang="he-IL" sz="2000" u="sng" dirty="0">
                <a:hlinkClick r:id="rId6"/>
              </a:rPr>
              <a:t>מכתב לסטודנט</a:t>
            </a:r>
            <a:r>
              <a:rPr lang="he-IL" altLang="he-IL" sz="2000" b="1" dirty="0"/>
              <a:t> יפורטו דגשים לקראת הרישום הממוחשב. הנכם מתבקשים לקרוא את ההנחיות בטרם תחלו את הרישום עצמו.</a:t>
            </a:r>
            <a:endParaRPr lang="en-US" altLang="he-IL" sz="2000" dirty="0"/>
          </a:p>
          <a:p>
            <a:pPr marL="0" indent="0" algn="ctr">
              <a:buNone/>
            </a:pPr>
            <a:r>
              <a:rPr lang="he-IL" altLang="he-IL" sz="2000" b="1" dirty="0"/>
              <a:t>לביצוע הרישום יש לבחור בלשונית "רישום " ובכפתור " רישום".</a:t>
            </a:r>
          </a:p>
          <a:p>
            <a:pPr marL="0" indent="0" algn="ctr">
              <a:buNone/>
            </a:pPr>
            <a:endParaRPr lang="he-IL" altLang="he-IL" sz="2000" b="1" dirty="0"/>
          </a:p>
          <a:p>
            <a:pPr marL="0" indent="0" algn="ctr">
              <a:buNone/>
            </a:pPr>
            <a:r>
              <a:rPr lang="he-IL" altLang="en-US" sz="2000" dirty="0">
                <a:solidFill>
                  <a:srgbClr val="011423"/>
                </a:solidFill>
              </a:rPr>
              <a:t>יש להירשם קודם לסמסטר א' ואח"כ לסמסטר ב' </a:t>
            </a:r>
          </a:p>
          <a:p>
            <a:pPr marL="0" indent="0" algn="ctr">
              <a:buNone/>
            </a:pPr>
            <a:r>
              <a:rPr lang="he-IL" altLang="he-IL" sz="2000" dirty="0">
                <a:solidFill>
                  <a:srgbClr val="011423"/>
                </a:solidFill>
              </a:rPr>
              <a:t>יש לעשות שמירה לאחר כל "רישום" של קורס! אחרת הקורסים לא ישמרו</a:t>
            </a:r>
            <a:endParaRPr lang="en-US" altLang="he-IL" sz="2000" dirty="0"/>
          </a:p>
        </p:txBody>
      </p:sp>
    </p:spTree>
    <p:extLst>
      <p:ext uri="{BB962C8B-B14F-4D97-AF65-F5344CB8AC3E}">
        <p14:creationId xmlns:p14="http://schemas.microsoft.com/office/powerpoint/2010/main" val="388002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DAB39-293A-41F3-824B-FC818B800E69}"/>
              </a:ext>
            </a:extLst>
          </p:cNvPr>
          <p:cNvSpPr>
            <a:spLocks noGrp="1"/>
          </p:cNvSpPr>
          <p:nvPr>
            <p:ph idx="1"/>
          </p:nvPr>
        </p:nvSpPr>
        <p:spPr>
          <a:xfrm>
            <a:off x="1420483" y="2260568"/>
            <a:ext cx="9351034" cy="2484726"/>
          </a:xfrm>
        </p:spPr>
        <p:txBody>
          <a:bodyPr rtlCol="0">
            <a:normAutofit/>
          </a:bodyPr>
          <a:lstStyle/>
          <a:p>
            <a:pPr marL="91440" indent="-91440">
              <a:defRPr/>
            </a:pPr>
            <a:r>
              <a:rPr lang="he-IL" sz="1500" dirty="0">
                <a:solidFill>
                  <a:srgbClr val="0000FF"/>
                </a:solidFill>
                <a:hlinkClick r:id="rId2">
                  <a:extLst>
                    <a:ext uri="{A12FA001-AC4F-418D-AE19-62706E023703}">
                      <ahyp:hlinkClr xmlns:ahyp="http://schemas.microsoft.com/office/drawing/2018/hyperlinkcolor" val="tx"/>
                    </a:ext>
                  </a:extLst>
                </a:hlinkClick>
              </a:rPr>
              <a:t> כל השירותים לסטודנט - אוניברסיטת חיפה</a:t>
            </a:r>
            <a:endParaRPr lang="he-IL" sz="1500" dirty="0">
              <a:solidFill>
                <a:srgbClr val="0000FF"/>
              </a:solidFill>
            </a:endParaRPr>
          </a:p>
          <a:p>
            <a:pPr marL="91440" indent="-91440">
              <a:defRPr/>
            </a:pPr>
            <a:r>
              <a:rPr lang="he-IL" sz="1500" dirty="0">
                <a:solidFill>
                  <a:srgbClr val="0000FF"/>
                </a:solidFill>
                <a:hlinkClick r:id="rId3">
                  <a:extLst>
                    <a:ext uri="{A12FA001-AC4F-418D-AE19-62706E023703}">
                      <ahyp:hlinkClr xmlns:ahyp="http://schemas.microsoft.com/office/drawing/2018/hyperlinkcolor" val="tx"/>
                    </a:ext>
                  </a:extLst>
                </a:hlinkClick>
              </a:rPr>
              <a:t> לוח שנה </a:t>
            </a:r>
            <a:r>
              <a:rPr lang="he-IL" sz="1500" dirty="0" err="1">
                <a:solidFill>
                  <a:srgbClr val="0000FF"/>
                </a:solidFill>
                <a:hlinkClick r:id="rId3">
                  <a:extLst>
                    <a:ext uri="{A12FA001-AC4F-418D-AE19-62706E023703}">
                      <ahyp:hlinkClr xmlns:ahyp="http://schemas.microsoft.com/office/drawing/2018/hyperlinkcolor" val="tx"/>
                    </a:ext>
                  </a:extLst>
                </a:hlinkClick>
              </a:rPr>
              <a:t>לתשפ"ה</a:t>
            </a:r>
            <a:endParaRPr lang="he-IL" sz="1500" dirty="0">
              <a:solidFill>
                <a:srgbClr val="0000FF"/>
              </a:solidFill>
            </a:endParaRPr>
          </a:p>
          <a:p>
            <a:pPr marL="91440" indent="-91440">
              <a:defRPr/>
            </a:pPr>
            <a:r>
              <a:rPr lang="he-IL" sz="1500" dirty="0">
                <a:solidFill>
                  <a:srgbClr val="0000FF"/>
                </a:solidFill>
                <a:hlinkClick r:id="rId4">
                  <a:extLst>
                    <a:ext uri="{A12FA001-AC4F-418D-AE19-62706E023703}">
                      <ahyp:hlinkClr xmlns:ahyp="http://schemas.microsoft.com/office/drawing/2018/hyperlinkcolor" val="tx"/>
                    </a:ext>
                  </a:extLst>
                </a:hlinkClick>
              </a:rPr>
              <a:t> איגרת לתלמיד תשפ"ה</a:t>
            </a:r>
            <a:r>
              <a:rPr lang="he-IL" sz="1500" dirty="0">
                <a:solidFill>
                  <a:srgbClr val="0000FF"/>
                </a:solidFill>
              </a:rPr>
              <a:t> (סדרי רישום, תקנון שכר לימוד, דיקנאט, אישורים בחינות וכרטיסים, שירותי מחשוב, ביטחון וחנייה)</a:t>
            </a:r>
          </a:p>
          <a:p>
            <a:pPr marL="91440" indent="-91440">
              <a:defRPr/>
            </a:pPr>
            <a:r>
              <a:rPr lang="he-IL" sz="1500" dirty="0">
                <a:solidFill>
                  <a:srgbClr val="0000FF"/>
                </a:solidFill>
                <a:hlinkClick r:id="rId5">
                  <a:extLst>
                    <a:ext uri="{A12FA001-AC4F-418D-AE19-62706E023703}">
                      <ahyp:hlinkClr xmlns:ahyp="http://schemas.microsoft.com/office/drawing/2018/hyperlinkcolor" val="tx"/>
                    </a:ext>
                  </a:extLst>
                </a:hlinkClick>
              </a:rPr>
              <a:t> מוקד תמיכה טכנית</a:t>
            </a:r>
            <a:endParaRPr lang="he-IL" sz="1500" dirty="0">
              <a:solidFill>
                <a:srgbClr val="0000FF"/>
              </a:solidFill>
            </a:endParaRPr>
          </a:p>
          <a:p>
            <a:pPr marL="91440" indent="-91440">
              <a:defRPr/>
            </a:pPr>
            <a:r>
              <a:rPr lang="he-IL" sz="1500" dirty="0">
                <a:solidFill>
                  <a:srgbClr val="0000FF"/>
                </a:solidFill>
                <a:hlinkClick r:id="rId6">
                  <a:extLst>
                    <a:ext uri="{A12FA001-AC4F-418D-AE19-62706E023703}">
                      <ahyp:hlinkClr xmlns:ahyp="http://schemas.microsoft.com/office/drawing/2018/hyperlinkcolor" val="tx"/>
                    </a:ext>
                  </a:extLst>
                </a:hlinkClick>
              </a:rPr>
              <a:t> פורטל אישי</a:t>
            </a:r>
            <a:endParaRPr lang="he-IL" sz="1500" dirty="0">
              <a:solidFill>
                <a:srgbClr val="0000FF"/>
              </a:solidFill>
            </a:endParaRPr>
          </a:p>
          <a:p>
            <a:pPr marL="91440" indent="-91440">
              <a:defRPr/>
            </a:pPr>
            <a:r>
              <a:rPr lang="he-IL" sz="1500" dirty="0">
                <a:solidFill>
                  <a:srgbClr val="0000FF"/>
                </a:solidFill>
                <a:hlinkClick r:id="rId7">
                  <a:extLst>
                    <a:ext uri="{A12FA001-AC4F-418D-AE19-62706E023703}">
                      <ahyp:hlinkClr xmlns:ahyp="http://schemas.microsoft.com/office/drawing/2018/hyperlinkcolor" val="tx"/>
                    </a:ext>
                  </a:extLst>
                </a:hlinkClick>
              </a:rPr>
              <a:t> אתר ביה"ס לעבודה סוציאלית</a:t>
            </a:r>
            <a:endParaRPr lang="he-IL" sz="1500" dirty="0">
              <a:solidFill>
                <a:srgbClr val="0000FF"/>
              </a:solidFill>
            </a:endParaRPr>
          </a:p>
          <a:p>
            <a:pPr marL="91440" indent="-91440">
              <a:defRPr/>
            </a:pPr>
            <a:r>
              <a:rPr lang="he-IL" sz="1500" dirty="0">
                <a:solidFill>
                  <a:srgbClr val="0000FF"/>
                </a:solidFill>
              </a:rPr>
              <a:t> </a:t>
            </a:r>
            <a:r>
              <a:rPr lang="he-IL" sz="1500" dirty="0">
                <a:solidFill>
                  <a:srgbClr val="0000FF"/>
                </a:solidFill>
                <a:hlinkClick r:id="rId8">
                  <a:extLst>
                    <a:ext uri="{A12FA001-AC4F-418D-AE19-62706E023703}">
                      <ahyp:hlinkClr xmlns:ahyp="http://schemas.microsoft.com/office/drawing/2018/hyperlinkcolor" val="tx"/>
                    </a:ext>
                  </a:extLst>
                </a:hlinkClick>
              </a:rPr>
              <a:t>אתר הרשות ללימודים מתקדמים</a:t>
            </a:r>
            <a:endParaRPr lang="he-IL" sz="1500" dirty="0">
              <a:solidFill>
                <a:srgbClr val="0000FF"/>
              </a:solidFill>
            </a:endParaRPr>
          </a:p>
          <a:p>
            <a:pPr marL="0" indent="0">
              <a:buNone/>
              <a:defRPr/>
            </a:pPr>
            <a:endParaRPr lang="en-IL" sz="1500" dirty="0">
              <a:solidFill>
                <a:srgbClr val="011423"/>
              </a:solidFill>
            </a:endParaRPr>
          </a:p>
        </p:txBody>
      </p:sp>
      <p:pic>
        <p:nvPicPr>
          <p:cNvPr id="4" name="תמונה 3">
            <a:extLst>
              <a:ext uri="{FF2B5EF4-FFF2-40B4-BE49-F238E27FC236}">
                <a16:creationId xmlns:a16="http://schemas.microsoft.com/office/drawing/2014/main" id="{8821C992-7766-4B08-94A8-D5C135D7D2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28" y="4745294"/>
            <a:ext cx="3526227" cy="3526227"/>
          </a:xfrm>
          <a:prstGeom prst="rect">
            <a:avLst/>
          </a:prstGeom>
        </p:spPr>
      </p:pic>
      <p:sp>
        <p:nvSpPr>
          <p:cNvPr id="6" name="מלבן 5">
            <a:extLst>
              <a:ext uri="{FF2B5EF4-FFF2-40B4-BE49-F238E27FC236}">
                <a16:creationId xmlns:a16="http://schemas.microsoft.com/office/drawing/2014/main" id="{02B2445F-F230-493E-BE57-183815250C1F}"/>
              </a:ext>
            </a:extLst>
          </p:cNvPr>
          <p:cNvSpPr/>
          <p:nvPr/>
        </p:nvSpPr>
        <p:spPr>
          <a:xfrm>
            <a:off x="8333118" y="949707"/>
            <a:ext cx="2270831" cy="369332"/>
          </a:xfrm>
          <a:prstGeom prst="rect">
            <a:avLst/>
          </a:prstGeom>
          <a:ln>
            <a:solidFill>
              <a:schemeClr val="accent1"/>
            </a:solidFill>
          </a:ln>
        </p:spPr>
        <p:txBody>
          <a:bodyPr wrap="square">
            <a:spAutoFit/>
          </a:bodyPr>
          <a:lstStyle/>
          <a:p>
            <a:pPr algn="ctr"/>
            <a:r>
              <a:rPr lang="he-IL" b="1" dirty="0">
                <a:solidFill>
                  <a:srgbClr val="08BBE7"/>
                </a:solidFill>
                <a:latin typeface="Ezer Loft" panose="00000A00000000000000" pitchFamily="50" charset="-79"/>
                <a:cs typeface="Ezer Loft" panose="00000A00000000000000" pitchFamily="50" charset="-79"/>
              </a:rPr>
              <a:t>קישורים שימושיים</a:t>
            </a:r>
            <a:endParaRPr lang="he-IL" dirty="0">
              <a:solidFill>
                <a:srgbClr val="08BBE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9650" y="529286"/>
            <a:ext cx="10515600" cy="1325563"/>
          </a:xfrm>
        </p:spPr>
        <p:txBody>
          <a:bodyPr/>
          <a:lstStyle/>
          <a:p>
            <a:r>
              <a:rPr lang="he-IL" b="1" dirty="0">
                <a:solidFill>
                  <a:schemeClr val="bg1"/>
                </a:solidFill>
                <a:latin typeface="Ezer Loft" panose="00000A00000000000000" pitchFamily="50" charset="-79"/>
                <a:cs typeface="Ezer Loft" panose="00000A00000000000000" pitchFamily="50" charset="-79"/>
              </a:rPr>
              <a:t>כותרת 2</a:t>
            </a:r>
          </a:p>
        </p:txBody>
      </p:sp>
      <p:sp>
        <p:nvSpPr>
          <p:cNvPr id="5" name="מלבן 4"/>
          <p:cNvSpPr/>
          <p:nvPr/>
        </p:nvSpPr>
        <p:spPr>
          <a:xfrm>
            <a:off x="5886450" y="6581775"/>
            <a:ext cx="6305549" cy="276225"/>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2943225" y="6586537"/>
            <a:ext cx="2943225" cy="276225"/>
          </a:xfrm>
          <a:prstGeom prst="rect">
            <a:avLst/>
          </a:prstGeom>
          <a:solidFill>
            <a:srgbClr val="08B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0" y="6577013"/>
            <a:ext cx="2943225" cy="276225"/>
          </a:xfrm>
          <a:prstGeom prst="rect">
            <a:avLst/>
          </a:prstGeom>
          <a:solidFill>
            <a:srgbClr val="88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4564999"/>
            <a:ext cx="2724150" cy="2724150"/>
          </a:xfrm>
          <a:prstGeom prst="rect">
            <a:avLst/>
          </a:prstGeom>
        </p:spPr>
      </p:pic>
      <p:sp>
        <p:nvSpPr>
          <p:cNvPr id="11" name="Content Placeholder 2">
            <a:extLst>
              <a:ext uri="{FF2B5EF4-FFF2-40B4-BE49-F238E27FC236}">
                <a16:creationId xmlns:a16="http://schemas.microsoft.com/office/drawing/2014/main" id="{E0583B1E-C23D-414B-9284-262B67EF1FA9}"/>
              </a:ext>
            </a:extLst>
          </p:cNvPr>
          <p:cNvSpPr txBox="1">
            <a:spLocks noChangeArrowheads="1"/>
          </p:cNvSpPr>
          <p:nvPr/>
        </p:nvSpPr>
        <p:spPr>
          <a:xfrm>
            <a:off x="838200" y="793037"/>
            <a:ext cx="10515600"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e-IL" altLang="he-IL" dirty="0"/>
          </a:p>
          <a:p>
            <a:pPr algn="ctr"/>
            <a:endParaRPr lang="he-IL" altLang="he-IL" dirty="0"/>
          </a:p>
          <a:p>
            <a:pPr marL="0" indent="0" algn="ctr">
              <a:buFont typeface="Arial" panose="020B0604020202020204" pitchFamily="34" charset="0"/>
              <a:buNone/>
            </a:pPr>
            <a:r>
              <a:rPr lang="he-IL" altLang="he-IL" sz="4000" b="1" dirty="0"/>
              <a:t>מאחלים לכם</a:t>
            </a:r>
          </a:p>
          <a:p>
            <a:pPr marL="0" indent="0" algn="ctr">
              <a:buFont typeface="Arial" panose="020B0604020202020204" pitchFamily="34" charset="0"/>
              <a:buNone/>
            </a:pPr>
            <a:r>
              <a:rPr lang="he-IL" altLang="he-IL" sz="4000" b="1" dirty="0"/>
              <a:t>בהצלחה רבה</a:t>
            </a:r>
          </a:p>
          <a:p>
            <a:pPr marL="0" indent="0" algn="ctr">
              <a:buFont typeface="Arial" panose="020B0604020202020204" pitchFamily="34" charset="0"/>
              <a:buNone/>
            </a:pPr>
            <a:r>
              <a:rPr lang="he-IL" altLang="he-IL" sz="4000" b="1" dirty="0"/>
              <a:t>ושנה טובה </a:t>
            </a:r>
            <a:endParaRPr lang="en-US" altLang="he-IL" sz="4000" b="1" dirty="0"/>
          </a:p>
        </p:txBody>
      </p:sp>
    </p:spTree>
    <p:extLst>
      <p:ext uri="{BB962C8B-B14F-4D97-AF65-F5344CB8AC3E}">
        <p14:creationId xmlns:p14="http://schemas.microsoft.com/office/powerpoint/2010/main" val="308680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0"/>
            <a:ext cx="12192000" cy="6858000"/>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מלבן 5"/>
          <p:cNvSpPr/>
          <p:nvPr/>
        </p:nvSpPr>
        <p:spPr>
          <a:xfrm>
            <a:off x="5090159" y="4459856"/>
            <a:ext cx="6853387" cy="2267187"/>
          </a:xfrm>
          <a:prstGeom prst="rect">
            <a:avLst/>
          </a:prstGeom>
          <a:solidFill>
            <a:srgbClr val="08B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כותרת משנה 2"/>
          <p:cNvSpPr>
            <a:spLocks noGrp="1"/>
          </p:cNvSpPr>
          <p:nvPr>
            <p:ph type="subTitle" idx="1"/>
          </p:nvPr>
        </p:nvSpPr>
        <p:spPr>
          <a:xfrm>
            <a:off x="4091959" y="4543781"/>
            <a:ext cx="7790218" cy="1958196"/>
          </a:xfrm>
        </p:spPr>
        <p:txBody>
          <a:bodyPr>
            <a:noAutofit/>
          </a:bodyPr>
          <a:lstStyle/>
          <a:p>
            <a:pPr algn="r"/>
            <a:r>
              <a:rPr lang="he-IL" sz="2200" dirty="0">
                <a:solidFill>
                  <a:schemeClr val="bg1"/>
                </a:solidFill>
                <a:latin typeface="Edu Favorit Hebrew" panose="020B0004030202060203"/>
              </a:rPr>
              <a:t>שימו לב!</a:t>
            </a:r>
          </a:p>
          <a:p>
            <a:pPr algn="r"/>
            <a:r>
              <a:rPr lang="he-IL" sz="2200" dirty="0">
                <a:solidFill>
                  <a:schemeClr val="bg1"/>
                </a:solidFill>
                <a:latin typeface="Edu Favorit Hebrew" panose="020B0004030202060203"/>
              </a:rPr>
              <a:t>פניות למזכירות, למרצים, לראש תכנית יש לכתוב באופן רשמי:</a:t>
            </a:r>
          </a:p>
          <a:p>
            <a:pPr marL="361950" indent="-276225" algn="r">
              <a:buFont typeface="Arial" panose="020B0604020202020204" pitchFamily="34" charset="0"/>
              <a:buChar char="•"/>
            </a:pPr>
            <a:r>
              <a:rPr lang="he-IL" sz="2200" dirty="0">
                <a:solidFill>
                  <a:schemeClr val="bg1"/>
                </a:solidFill>
                <a:latin typeface="Edu Favorit Hebrew" panose="020B0004030202060203"/>
              </a:rPr>
              <a:t>נושא - מה הנושא של המייל, לא לשלוח ריק</a:t>
            </a:r>
          </a:p>
          <a:p>
            <a:pPr marL="361950" indent="-276225" algn="r">
              <a:buFont typeface="Arial" panose="020B0604020202020204" pitchFamily="34" charset="0"/>
              <a:buChar char="•"/>
            </a:pPr>
            <a:r>
              <a:rPr lang="he-IL" sz="2200" dirty="0">
                <a:solidFill>
                  <a:schemeClr val="bg1"/>
                </a:solidFill>
                <a:latin typeface="Edu Favorit Hebrew" panose="020B0004030202060203"/>
              </a:rPr>
              <a:t>הציגו את עצמכם, כולל שנת לימוד ומספר ת.ז.</a:t>
            </a:r>
          </a:p>
          <a:p>
            <a:pPr marL="361950" indent="-276225" algn="r">
              <a:buFont typeface="Arial" panose="020B0604020202020204" pitchFamily="34" charset="0"/>
              <a:buChar char="•"/>
            </a:pPr>
            <a:r>
              <a:rPr lang="he-IL" sz="2200" dirty="0">
                <a:solidFill>
                  <a:schemeClr val="bg1"/>
                </a:solidFill>
                <a:latin typeface="Edu Favorit Hebrew" panose="020B0004030202060203"/>
              </a:rPr>
              <a:t>לכתוב פנייה ברורה</a:t>
            </a:r>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26" y="-556323"/>
            <a:ext cx="2063114" cy="2063114"/>
          </a:xfrm>
          <a:prstGeom prst="rect">
            <a:avLst/>
          </a:prstGeom>
        </p:spPr>
      </p:pic>
      <p:sp>
        <p:nvSpPr>
          <p:cNvPr id="7" name="TextBox 6">
            <a:extLst>
              <a:ext uri="{FF2B5EF4-FFF2-40B4-BE49-F238E27FC236}">
                <a16:creationId xmlns:a16="http://schemas.microsoft.com/office/drawing/2014/main" id="{D91C7A95-2865-49D3-A858-F1A0EC1351F3}"/>
              </a:ext>
            </a:extLst>
          </p:cNvPr>
          <p:cNvSpPr txBox="1"/>
          <p:nvPr/>
        </p:nvSpPr>
        <p:spPr>
          <a:xfrm>
            <a:off x="3992612" y="214057"/>
            <a:ext cx="7988911" cy="3754874"/>
          </a:xfrm>
          <a:prstGeom prst="rect">
            <a:avLst/>
          </a:prstGeom>
          <a:noFill/>
          <a:ln w="19050">
            <a:solidFill>
              <a:schemeClr val="bg1"/>
            </a:solidFill>
            <a:prstDash val="sysDot"/>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white"/>
                </a:solidFill>
                <a:effectLst/>
                <a:uLnTx/>
                <a:uFillTx/>
                <a:latin typeface="Edu Favorit Hebrew" panose="020B0004030202060203"/>
                <a:ea typeface="+mn-ea"/>
              </a:rPr>
              <a:t>אנשי קשר</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white"/>
              </a:solidFill>
              <a:effectLst/>
              <a:uLnTx/>
              <a:uFillTx/>
              <a:latin typeface="Edu Favorit Hebrew" panose="020B0004030202060203"/>
              <a:ea typeface="+mn-ea"/>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altLang="en-US" sz="25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פרופ' השאם אבו ריא – ראש תכנית התואר השני וההשלמות  </a:t>
            </a:r>
            <a:r>
              <a:rPr kumimoji="0" lang="en-US" altLang="en-US" sz="25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haburayya@univ.haifa.ac.il</a:t>
            </a:r>
            <a:r>
              <a:rPr kumimoji="0" lang="he-IL" altLang="en-US" sz="25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altLang="en-US" sz="20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altLang="en-US" sz="25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גב' לימור מדאר – מרכזת לימודי התואר השני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dirty="0">
                <a:ln>
                  <a:noFill/>
                </a:ln>
                <a:solidFill>
                  <a:prstClr val="white"/>
                </a:solidFill>
                <a:effectLst/>
                <a:uLnTx/>
                <a:uFillTx/>
                <a:latin typeface="Calibri" panose="020F0502020204030204"/>
                <a:ea typeface="+mn-ea"/>
                <a:cs typeface="+mn-cs"/>
              </a:rPr>
              <a:t>  flimor@univ.haifa.ac.il</a:t>
            </a:r>
            <a:r>
              <a:rPr kumimoji="0" lang="he-IL" altLang="en-US" sz="2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he-IL" altLang="en-US" sz="2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04-8249775</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white"/>
              </a:solidFill>
              <a:effectLst/>
              <a:uLnTx/>
              <a:uFillTx/>
              <a:latin typeface="Edu Favorit Hebrew" panose="020B0004030202060203"/>
              <a:ea typeface="+mn-ea"/>
              <a:cs typeface="Edu Favorit Hebrew" panose="020B0004030202060203"/>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altLang="en-US" sz="25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גב' שירן כהן – מרכזת לימודי תכנית ההשלמות לתואר שני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s</a:t>
            </a:r>
            <a:r>
              <a:rPr kumimoji="0" lang="en-US" altLang="en-US" sz="25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cohen22@Staff.haifa.ac.il</a:t>
            </a:r>
            <a:r>
              <a:rPr kumimoji="0" lang="he-IL" altLang="en-US" sz="25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he-IL" altLang="en-US" sz="2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04-8288023</a:t>
            </a:r>
          </a:p>
        </p:txBody>
      </p:sp>
      <p:pic>
        <p:nvPicPr>
          <p:cNvPr id="9" name="Picture 2" descr="חבילת דואר אלקטרוני אישית – אינטרויז'ן אחסון אתרים">
            <a:extLst>
              <a:ext uri="{FF2B5EF4-FFF2-40B4-BE49-F238E27FC236}">
                <a16:creationId xmlns:a16="http://schemas.microsoft.com/office/drawing/2014/main" id="{C4EC946A-8837-4974-9491-B1664C5B3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631" y="1148867"/>
            <a:ext cx="2281409" cy="2281409"/>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a:extLst>
              <a:ext uri="{FF2B5EF4-FFF2-40B4-BE49-F238E27FC236}">
                <a16:creationId xmlns:a16="http://schemas.microsoft.com/office/drawing/2014/main" id="{1C0FE4D0-00F9-43FB-B1C0-70AB4174079F}"/>
              </a:ext>
            </a:extLst>
          </p:cNvPr>
          <p:cNvSpPr/>
          <p:nvPr/>
        </p:nvSpPr>
        <p:spPr>
          <a:xfrm>
            <a:off x="248452" y="4459856"/>
            <a:ext cx="4780337" cy="2267187"/>
          </a:xfrm>
          <a:prstGeom prst="rect">
            <a:avLst/>
          </a:prstGeom>
          <a:solidFill>
            <a:srgbClr val="08B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kumimoji="0" lang="he-IL" sz="2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הודעות מבית הספר – </a:t>
            </a:r>
            <a:b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he-IL" sz="2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יש להירשם ללוח ההודעות המקוון של ביה"</a:t>
            </a:r>
            <a:r>
              <a:rPr lang="he-IL" sz="2200" dirty="0">
                <a:solidFill>
                  <a:prstClr val="white"/>
                </a:solidFill>
                <a:latin typeface="Calibri" panose="020F0502020204030204"/>
                <a:cs typeface="Arial" panose="020B0604020202020204" pitchFamily="34" charset="0"/>
              </a:rPr>
              <a:t>ס - </a:t>
            </a:r>
            <a:r>
              <a:rPr lang="he-IL" sz="2200" dirty="0">
                <a:solidFill>
                  <a:prstClr val="white"/>
                </a:solidFill>
                <a:cs typeface="Arial" panose="020B0604020202020204" pitchFamily="34" charset="0"/>
                <a:hlinkClick r:id="rId6" action="ppaction://hlinkfile"/>
              </a:rPr>
              <a:t>ביה"ס </a:t>
            </a:r>
            <a:r>
              <a:rPr lang="he-IL" sz="2200" dirty="0" err="1">
                <a:solidFill>
                  <a:prstClr val="white"/>
                </a:solidFill>
                <a:cs typeface="Arial" panose="020B0604020202020204" pitchFamily="34" charset="0"/>
                <a:hlinkClick r:id="rId6" action="ppaction://hlinkfile"/>
              </a:rPr>
              <a:t>לע"ס</a:t>
            </a:r>
            <a:r>
              <a:rPr lang="he-IL" sz="2200" dirty="0">
                <a:solidFill>
                  <a:prstClr val="white"/>
                </a:solidFill>
                <a:cs typeface="Arial" panose="020B0604020202020204" pitchFamily="34" charset="0"/>
              </a:rPr>
              <a:t> - לוח הודעות – רשימת תפוצה "מתקבלים תשפ"ה תואר שני"</a:t>
            </a:r>
            <a:endParaRPr kumimoji="0" lang="he-IL" sz="2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4925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7ED2357-CC23-4E19-BECA-FB3BA50156AB}"/>
              </a:ext>
            </a:extLst>
          </p:cNvPr>
          <p:cNvSpPr>
            <a:spLocks noGrp="1" noChangeArrowheads="1"/>
          </p:cNvSpPr>
          <p:nvPr>
            <p:ph type="title"/>
          </p:nvPr>
        </p:nvSpPr>
        <p:spPr/>
        <p:txBody>
          <a:bodyPr/>
          <a:lstStyle/>
          <a:p>
            <a:pPr algn="ctr">
              <a:defRPr/>
            </a:pPr>
            <a:r>
              <a:rPr lang="he-IL" altLang="en-US" b="1" u="sng" dirty="0">
                <a:solidFill>
                  <a:schemeClr val="tx1">
                    <a:lumMod val="75000"/>
                    <a:lumOff val="25000"/>
                  </a:schemeClr>
                </a:solidFill>
                <a:cs typeface="+mn-cs"/>
              </a:rPr>
              <a:t>סדר היום</a:t>
            </a:r>
            <a:endParaRPr lang="en-US" altLang="en-US" b="1" u="sng" dirty="0">
              <a:solidFill>
                <a:schemeClr val="tx1">
                  <a:lumMod val="75000"/>
                  <a:lumOff val="25000"/>
                </a:schemeClr>
              </a:solidFill>
              <a:cs typeface="+mn-cs"/>
            </a:endParaRPr>
          </a:p>
        </p:txBody>
      </p:sp>
      <p:sp>
        <p:nvSpPr>
          <p:cNvPr id="44035" name="Rectangle 3">
            <a:extLst>
              <a:ext uri="{FF2B5EF4-FFF2-40B4-BE49-F238E27FC236}">
                <a16:creationId xmlns:a16="http://schemas.microsoft.com/office/drawing/2014/main" id="{3C419232-C6DB-4ABE-B3AA-1C9D444479DB}"/>
              </a:ext>
            </a:extLst>
          </p:cNvPr>
          <p:cNvSpPr>
            <a:spLocks noGrp="1" noChangeArrowheads="1"/>
          </p:cNvSpPr>
          <p:nvPr>
            <p:ph idx="1"/>
          </p:nvPr>
        </p:nvSpPr>
        <p:spPr>
          <a:xfrm>
            <a:off x="639792" y="2067164"/>
            <a:ext cx="10515600" cy="3401983"/>
          </a:xfrm>
        </p:spPr>
        <p:txBody>
          <a:bodyPr rtlCol="0">
            <a:normAutofit/>
          </a:bodyPr>
          <a:lstStyle/>
          <a:p>
            <a:pPr marL="91440" indent="-91440">
              <a:lnSpc>
                <a:spcPct val="80000"/>
              </a:lnSpc>
              <a:buNone/>
              <a:defRPr/>
            </a:pPr>
            <a:r>
              <a:rPr lang="he-IL" altLang="en-US" sz="2400" dirty="0">
                <a:solidFill>
                  <a:srgbClr val="011423"/>
                </a:solidFill>
              </a:rPr>
              <a:t>	</a:t>
            </a:r>
          </a:p>
          <a:p>
            <a:r>
              <a:rPr lang="he-IL" sz="2400" dirty="0"/>
              <a:t>נציגה מטעם הדיקנט - אורטל אמדו – 14.35 (זכויות סטודנטים)</a:t>
            </a:r>
          </a:p>
          <a:p>
            <a:r>
              <a:rPr lang="he-IL" sz="2400" dirty="0"/>
              <a:t>נציגה מטעם הספריה - איריס ביתן טולדנו – 14.45 (גישה למשאבי הספרייה)</a:t>
            </a:r>
            <a:endParaRPr lang="en-IL" sz="2400" dirty="0"/>
          </a:p>
          <a:p>
            <a:r>
              <a:rPr lang="he-IL" sz="2400" dirty="0"/>
              <a:t>נציגה מטעם המחשוב - מיכל ברזילי - 15.00 (פורטל, מודל, רישום וכדומה)</a:t>
            </a:r>
          </a:p>
          <a:p>
            <a:r>
              <a:rPr lang="he-IL" sz="2400" dirty="0"/>
              <a:t>ראש תכנית מ.א והשלמות, פרופ' השאם אבו ריא – 15.45 (מבנה </a:t>
            </a:r>
            <a:r>
              <a:rPr lang="he-IL" sz="2400"/>
              <a:t>התכנית ורישום)</a:t>
            </a:r>
            <a:endParaRPr lang="en-IL" sz="2400" dirty="0"/>
          </a:p>
          <a:p>
            <a:endParaRPr lang="en-IL" sz="2400" dirty="0"/>
          </a:p>
          <a:p>
            <a:pPr marL="0" indent="0">
              <a:lnSpc>
                <a:spcPct val="80000"/>
              </a:lnSpc>
              <a:buNone/>
              <a:defRPr/>
            </a:pPr>
            <a:endParaRPr lang="he-IL" altLang="en-US" sz="2400" dirty="0">
              <a:solidFill>
                <a:srgbClr val="011423"/>
              </a:solidFill>
            </a:endParaRPr>
          </a:p>
          <a:p>
            <a:pPr marL="0" indent="0">
              <a:lnSpc>
                <a:spcPct val="80000"/>
              </a:lnSpc>
              <a:buNone/>
              <a:defRPr/>
            </a:pPr>
            <a:endParaRPr lang="he-IL" altLang="en-US" sz="2400" dirty="0">
              <a:solidFill>
                <a:srgbClr val="011423"/>
              </a:solidFill>
            </a:endParaRPr>
          </a:p>
          <a:p>
            <a:pPr marL="91440" indent="-91440">
              <a:lnSpc>
                <a:spcPct val="80000"/>
              </a:lnSpc>
              <a:defRPr/>
            </a:pPr>
            <a:endParaRPr lang="he-IL" altLang="en-US" sz="2400" b="1" dirty="0">
              <a:solidFill>
                <a:srgbClr val="011423"/>
              </a:solidFill>
            </a:endParaRPr>
          </a:p>
          <a:p>
            <a:pPr marL="91440" indent="-91440">
              <a:lnSpc>
                <a:spcPct val="80000"/>
              </a:lnSpc>
              <a:buNone/>
              <a:defRPr/>
            </a:pPr>
            <a:endParaRPr lang="he-IL" altLang="en-US" sz="2400" b="1" dirty="0">
              <a:solidFill>
                <a:srgbClr val="011423"/>
              </a:solidFill>
            </a:endParaRPr>
          </a:p>
          <a:p>
            <a:pPr marL="91440" indent="-91440">
              <a:lnSpc>
                <a:spcPct val="80000"/>
              </a:lnSpc>
              <a:buNone/>
              <a:defRPr/>
            </a:pPr>
            <a:endParaRPr lang="en-US" altLang="en-US" sz="2400" dirty="0">
              <a:solidFill>
                <a:srgbClr val="011423"/>
              </a:solidFill>
            </a:endParaRPr>
          </a:p>
        </p:txBody>
      </p:sp>
      <p:pic>
        <p:nvPicPr>
          <p:cNvPr id="10244" name="Picture 6" descr="https://market.marmelada.co.il/photos/570x0/524413.jpg">
            <a:extLst>
              <a:ext uri="{FF2B5EF4-FFF2-40B4-BE49-F238E27FC236}">
                <a16:creationId xmlns:a16="http://schemas.microsoft.com/office/drawing/2014/main" id="{D73B2764-F4A8-4CFF-B85B-9773EAF33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152" y="1023144"/>
            <a:ext cx="14763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5A1EB17-E93C-40FC-9703-464F5F0B9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2" y="4259262"/>
            <a:ext cx="4105275" cy="4105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0" y="0"/>
            <a:ext cx="12192000" cy="6858000"/>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4"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51601">
            <a:off x="-3424238" y="-1053634"/>
            <a:ext cx="9925050" cy="9925050"/>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t="18235" r="29951" b="29987"/>
          <a:stretch/>
        </p:blipFill>
        <p:spPr>
          <a:xfrm>
            <a:off x="2868158" y="-57151"/>
            <a:ext cx="9380992" cy="6934201"/>
          </a:xfrm>
          <a:prstGeom prst="rect">
            <a:avLst/>
          </a:prstGeom>
        </p:spPr>
      </p:pic>
      <p:sp>
        <p:nvSpPr>
          <p:cNvPr id="2" name="כותרת 1"/>
          <p:cNvSpPr>
            <a:spLocks noGrp="1"/>
          </p:cNvSpPr>
          <p:nvPr>
            <p:ph type="title"/>
          </p:nvPr>
        </p:nvSpPr>
        <p:spPr>
          <a:xfrm>
            <a:off x="1009650" y="529286"/>
            <a:ext cx="10515600" cy="1325563"/>
          </a:xfrm>
        </p:spPr>
        <p:txBody>
          <a:bodyPr/>
          <a:lstStyle/>
          <a:p>
            <a:r>
              <a:rPr lang="he-IL" b="1" dirty="0">
                <a:solidFill>
                  <a:schemeClr val="bg1"/>
                </a:solidFill>
                <a:latin typeface="Ezer Loft" panose="00000A00000000000000" pitchFamily="50" charset="-79"/>
                <a:cs typeface="Ezer Loft" panose="00000A00000000000000" pitchFamily="50" charset="-79"/>
              </a:rPr>
              <a:t>כותרת 2</a:t>
            </a:r>
          </a:p>
        </p:txBody>
      </p:sp>
      <p:sp>
        <p:nvSpPr>
          <p:cNvPr id="3" name="מציין מיקום תוכן 2"/>
          <p:cNvSpPr>
            <a:spLocks noGrp="1"/>
          </p:cNvSpPr>
          <p:nvPr>
            <p:ph idx="1"/>
          </p:nvPr>
        </p:nvSpPr>
        <p:spPr>
          <a:xfrm>
            <a:off x="1009650" y="1990724"/>
            <a:ext cx="10515600" cy="3800475"/>
          </a:xfrm>
        </p:spPr>
        <p:txBody>
          <a:bodyPr>
            <a:normAutofit/>
          </a:bodyPr>
          <a:lstStyle/>
          <a:p>
            <a:pPr>
              <a:buBlip>
                <a:blip r:embed="rId3"/>
              </a:buBlip>
            </a:pPr>
            <a:r>
              <a:rPr lang="he-IL" dirty="0">
                <a:latin typeface="Edu Favorit Hebrew" panose="020B0004030202060203" pitchFamily="34" charset="-79"/>
                <a:cs typeface="Edu Favorit Hebrew" panose="020B0004030202060203" pitchFamily="34" charset="-79"/>
              </a:rPr>
              <a:t>אפשרות נוספת לשקופית תוכן</a:t>
            </a:r>
            <a:br>
              <a:rPr lang="he-IL" dirty="0">
                <a:latin typeface="Edu Favorit Hebrew" panose="020B0004030202060203" pitchFamily="34" charset="-79"/>
                <a:cs typeface="Edu Favorit Hebrew" panose="020B0004030202060203" pitchFamily="34" charset="-79"/>
              </a:rPr>
            </a:br>
            <a:endParaRPr lang="en-US" dirty="0">
              <a:latin typeface="Edu Favorit Hebrew" panose="020B0004030202060203" pitchFamily="34" charset="-79"/>
              <a:cs typeface="Edu Favorit Hebrew" panose="020B0004030202060203" pitchFamily="34" charset="-79"/>
            </a:endParaRPr>
          </a:p>
        </p:txBody>
      </p:sp>
      <p:sp>
        <p:nvSpPr>
          <p:cNvPr id="10" name="מלבן 9"/>
          <p:cNvSpPr/>
          <p:nvPr/>
        </p:nvSpPr>
        <p:spPr>
          <a:xfrm>
            <a:off x="361950" y="304799"/>
            <a:ext cx="11506200" cy="619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1" name="תמונה 10"/>
          <p:cNvPicPr>
            <a:picLocks noChangeAspect="1"/>
          </p:cNvPicPr>
          <p:nvPr/>
        </p:nvPicPr>
        <p:blipFill rotWithShape="1">
          <a:blip r:embed="rId4" cstate="print">
            <a:extLst>
              <a:ext uri="{28A0092B-C50C-407E-A947-70E740481C1C}">
                <a14:useLocalDpi xmlns:a14="http://schemas.microsoft.com/office/drawing/2010/main" val="0"/>
              </a:ext>
            </a:extLst>
          </a:blip>
          <a:srcRect t="77673"/>
          <a:stretch/>
        </p:blipFill>
        <p:spPr>
          <a:xfrm>
            <a:off x="-633411" y="6543028"/>
            <a:ext cx="1624011" cy="362597"/>
          </a:xfrm>
          <a:prstGeom prst="rect">
            <a:avLst/>
          </a:prstGeom>
        </p:spPr>
      </p:pic>
      <p:sp>
        <p:nvSpPr>
          <p:cNvPr id="15" name="כותרת 1">
            <a:extLst>
              <a:ext uri="{FF2B5EF4-FFF2-40B4-BE49-F238E27FC236}">
                <a16:creationId xmlns:a16="http://schemas.microsoft.com/office/drawing/2014/main" id="{BD37EC8B-F6D2-43B0-8DEE-7F60AE7B3B09}"/>
              </a:ext>
            </a:extLst>
          </p:cNvPr>
          <p:cNvSpPr txBox="1">
            <a:spLocks/>
          </p:cNvSpPr>
          <p:nvPr/>
        </p:nvSpPr>
        <p:spPr>
          <a:xfrm>
            <a:off x="5924550" y="940698"/>
            <a:ext cx="3861306" cy="625479"/>
          </a:xfrm>
          <a:prstGeom prst="rect">
            <a:avLst/>
          </a:prstGeom>
          <a:solidFill>
            <a:srgbClr val="88F8FD">
              <a:alpha val="75000"/>
            </a:srgbClr>
          </a:solidFill>
          <a:ln>
            <a:solidFill>
              <a:srgbClr val="88F8FD"/>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6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n-cs"/>
              </a:rPr>
              <a:t>תכנית הלימודים</a:t>
            </a:r>
            <a:endParaRPr kumimoji="0" lang="en-US" sz="46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vid" panose="020E0502060401010101" pitchFamily="34" charset="-79"/>
              <a:ea typeface="+mj-ea"/>
              <a:cs typeface="+mn-cs"/>
            </a:endParaRPr>
          </a:p>
        </p:txBody>
      </p:sp>
      <p:pic>
        <p:nvPicPr>
          <p:cNvPr id="12" name="Picture 2" descr="http://ptc.weizmann.ac.il/_uploads/imagesgallery/24boy.gif">
            <a:extLst>
              <a:ext uri="{FF2B5EF4-FFF2-40B4-BE49-F238E27FC236}">
                <a16:creationId xmlns:a16="http://schemas.microsoft.com/office/drawing/2014/main" id="{DE893911-26C4-42E4-A30C-C1FC5C28A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78" y="391494"/>
            <a:ext cx="1509345" cy="8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כותרת 1">
            <a:extLst>
              <a:ext uri="{FF2B5EF4-FFF2-40B4-BE49-F238E27FC236}">
                <a16:creationId xmlns:a16="http://schemas.microsoft.com/office/drawing/2014/main" id="{718299C1-E2AC-4CD2-B272-17F6D41C7386}"/>
              </a:ext>
            </a:extLst>
          </p:cNvPr>
          <p:cNvSpPr txBox="1">
            <a:spLocks/>
          </p:cNvSpPr>
          <p:nvPr/>
        </p:nvSpPr>
        <p:spPr>
          <a:xfrm>
            <a:off x="2406143" y="2079336"/>
            <a:ext cx="7379713" cy="81108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91440" indent="-91440">
              <a:lnSpc>
                <a:spcPct val="80000"/>
              </a:lnSpc>
              <a:defRPr/>
            </a:pPr>
            <a:r>
              <a:rPr lang="he-IL" altLang="en-US" sz="2600" dirty="0">
                <a:solidFill>
                  <a:srgbClr val="011423"/>
                </a:solidFill>
                <a:cs typeface="+mn-cs"/>
              </a:rPr>
              <a:t> הלימודים מתקיימים בימי שני</a:t>
            </a:r>
          </a:p>
        </p:txBody>
      </p:sp>
      <p:sp>
        <p:nvSpPr>
          <p:cNvPr id="18" name="כותרת 1">
            <a:extLst>
              <a:ext uri="{FF2B5EF4-FFF2-40B4-BE49-F238E27FC236}">
                <a16:creationId xmlns:a16="http://schemas.microsoft.com/office/drawing/2014/main" id="{C49AAD50-B1DF-42C4-B21A-EAF1B877DCC2}"/>
              </a:ext>
            </a:extLst>
          </p:cNvPr>
          <p:cNvSpPr txBox="1">
            <a:spLocks/>
          </p:cNvSpPr>
          <p:nvPr/>
        </p:nvSpPr>
        <p:spPr>
          <a:xfrm>
            <a:off x="1777164" y="4298525"/>
            <a:ext cx="8008692" cy="81108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91440" indent="-91440">
              <a:lnSpc>
                <a:spcPct val="80000"/>
              </a:lnSpc>
              <a:defRPr/>
            </a:pPr>
            <a:r>
              <a:rPr lang="he-IL" altLang="en-US" sz="2600" dirty="0">
                <a:solidFill>
                  <a:srgbClr val="011423"/>
                </a:solidFill>
                <a:cs typeface="+mn-cs"/>
              </a:rPr>
              <a:t> בשנה ב' בנוסף על יום הלימודים יש להשלים "פרקטיקום"</a:t>
            </a:r>
          </a:p>
        </p:txBody>
      </p:sp>
      <p:sp>
        <p:nvSpPr>
          <p:cNvPr id="19" name="כותרת 1">
            <a:extLst>
              <a:ext uri="{FF2B5EF4-FFF2-40B4-BE49-F238E27FC236}">
                <a16:creationId xmlns:a16="http://schemas.microsoft.com/office/drawing/2014/main" id="{3E41B319-5B3F-4A08-8401-30BF161B7A67}"/>
              </a:ext>
            </a:extLst>
          </p:cNvPr>
          <p:cNvSpPr txBox="1">
            <a:spLocks/>
          </p:cNvSpPr>
          <p:nvPr/>
        </p:nvSpPr>
        <p:spPr>
          <a:xfrm>
            <a:off x="1758115" y="3166162"/>
            <a:ext cx="8027741" cy="81108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91440" indent="-91440">
              <a:lnSpc>
                <a:spcPct val="80000"/>
              </a:lnSpc>
              <a:defRPr/>
            </a:pPr>
            <a:r>
              <a:rPr lang="he-IL" altLang="en-US" sz="2600" dirty="0">
                <a:solidFill>
                  <a:srgbClr val="011423"/>
                </a:solidFill>
                <a:cs typeface="+mn-cs"/>
              </a:rPr>
              <a:t> צבירת השעות לזכאות לתואר היא על פי "שעות" (שש"ס=שעות שבועיות סמסטריאליות) ולא "נקודות"</a:t>
            </a:r>
          </a:p>
        </p:txBody>
      </p:sp>
    </p:spTree>
    <p:extLst>
      <p:ext uri="{BB962C8B-B14F-4D97-AF65-F5344CB8AC3E}">
        <p14:creationId xmlns:p14="http://schemas.microsoft.com/office/powerpoint/2010/main" val="88713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0" y="0"/>
            <a:ext cx="12192000" cy="6858000"/>
          </a:xfrm>
          <a:prstGeom prst="rect">
            <a:avLst/>
          </a:prstGeom>
          <a:solidFill>
            <a:srgbClr val="011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4"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51601">
            <a:off x="-3424238" y="-1071564"/>
            <a:ext cx="9925050" cy="9925050"/>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t="18235" r="29951" b="29987"/>
          <a:stretch/>
        </p:blipFill>
        <p:spPr>
          <a:xfrm>
            <a:off x="2868158" y="-57151"/>
            <a:ext cx="9380992" cy="6934201"/>
          </a:xfrm>
          <a:prstGeom prst="rect">
            <a:avLst/>
          </a:prstGeom>
        </p:spPr>
      </p:pic>
      <p:sp>
        <p:nvSpPr>
          <p:cNvPr id="2" name="כותרת 1"/>
          <p:cNvSpPr>
            <a:spLocks noGrp="1"/>
          </p:cNvSpPr>
          <p:nvPr>
            <p:ph type="title"/>
          </p:nvPr>
        </p:nvSpPr>
        <p:spPr>
          <a:xfrm>
            <a:off x="1009650" y="529286"/>
            <a:ext cx="10515600" cy="1325563"/>
          </a:xfrm>
        </p:spPr>
        <p:txBody>
          <a:bodyPr/>
          <a:lstStyle/>
          <a:p>
            <a:r>
              <a:rPr lang="he-IL" b="1" dirty="0">
                <a:solidFill>
                  <a:schemeClr val="bg1"/>
                </a:solidFill>
                <a:latin typeface="Ezer Loft" panose="00000A00000000000000" pitchFamily="50" charset="-79"/>
                <a:cs typeface="Ezer Loft" panose="00000A00000000000000" pitchFamily="50" charset="-79"/>
              </a:rPr>
              <a:t>כותרת 2</a:t>
            </a:r>
          </a:p>
        </p:txBody>
      </p:sp>
      <p:sp>
        <p:nvSpPr>
          <p:cNvPr id="3" name="מציין מיקום תוכן 2"/>
          <p:cNvSpPr>
            <a:spLocks noGrp="1"/>
          </p:cNvSpPr>
          <p:nvPr>
            <p:ph idx="1"/>
          </p:nvPr>
        </p:nvSpPr>
        <p:spPr>
          <a:xfrm>
            <a:off x="1009650" y="1990724"/>
            <a:ext cx="10515600" cy="3800475"/>
          </a:xfrm>
        </p:spPr>
        <p:txBody>
          <a:bodyPr>
            <a:normAutofit/>
          </a:bodyPr>
          <a:lstStyle/>
          <a:p>
            <a:pPr>
              <a:buBlip>
                <a:blip r:embed="rId3"/>
              </a:buBlip>
            </a:pPr>
            <a:r>
              <a:rPr lang="he-IL" dirty="0">
                <a:latin typeface="Edu Favorit Hebrew" panose="020B0004030202060203" pitchFamily="34" charset="-79"/>
                <a:cs typeface="Edu Favorit Hebrew" panose="020B0004030202060203" pitchFamily="34" charset="-79"/>
              </a:rPr>
              <a:t>אפשרות נוספת לשקופית תוכן</a:t>
            </a:r>
            <a:br>
              <a:rPr lang="he-IL" dirty="0">
                <a:latin typeface="Edu Favorit Hebrew" panose="020B0004030202060203" pitchFamily="34" charset="-79"/>
                <a:cs typeface="Edu Favorit Hebrew" panose="020B0004030202060203" pitchFamily="34" charset="-79"/>
              </a:rPr>
            </a:br>
            <a:endParaRPr lang="en-US" dirty="0">
              <a:latin typeface="Edu Favorit Hebrew" panose="020B0004030202060203" pitchFamily="34" charset="-79"/>
              <a:cs typeface="Edu Favorit Hebrew" panose="020B0004030202060203" pitchFamily="34" charset="-79"/>
            </a:endParaRPr>
          </a:p>
        </p:txBody>
      </p:sp>
      <p:sp>
        <p:nvSpPr>
          <p:cNvPr id="10" name="מלבן 9"/>
          <p:cNvSpPr/>
          <p:nvPr/>
        </p:nvSpPr>
        <p:spPr>
          <a:xfrm>
            <a:off x="361950" y="304799"/>
            <a:ext cx="11506200" cy="619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 indent="-91440">
              <a:lnSpc>
                <a:spcPct val="80000"/>
              </a:lnSpc>
              <a:defRPr/>
            </a:pPr>
            <a:endParaRPr lang="he-IL" altLang="en-US" dirty="0">
              <a:solidFill>
                <a:srgbClr val="011423"/>
              </a:solidFill>
            </a:endParaRPr>
          </a:p>
          <a:p>
            <a:pPr>
              <a:lnSpc>
                <a:spcPct val="80000"/>
              </a:lnSpc>
              <a:defRPr/>
            </a:pPr>
            <a:r>
              <a:rPr lang="he-IL" altLang="en-US" dirty="0">
                <a:solidFill>
                  <a:srgbClr val="011423"/>
                </a:solidFill>
              </a:rPr>
              <a:t>    </a:t>
            </a:r>
          </a:p>
          <a:p>
            <a:pPr>
              <a:lnSpc>
                <a:spcPct val="80000"/>
              </a:lnSpc>
              <a:defRPr/>
            </a:pPr>
            <a:r>
              <a:rPr lang="he-IL" altLang="en-US" dirty="0">
                <a:solidFill>
                  <a:srgbClr val="011423"/>
                </a:solidFill>
              </a:rPr>
              <a:t>        </a:t>
            </a: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nSpc>
                <a:spcPct val="80000"/>
              </a:lnSpc>
              <a:defRPr/>
            </a:pPr>
            <a:endParaRPr lang="he-IL" altLang="en-US" dirty="0">
              <a:solidFill>
                <a:srgbClr val="011423"/>
              </a:solidFill>
            </a:endParaRPr>
          </a:p>
          <a:p>
            <a:pPr algn="ctr">
              <a:lnSpc>
                <a:spcPct val="80000"/>
              </a:lnSpc>
              <a:defRPr/>
            </a:pPr>
            <a:r>
              <a:rPr lang="he-IL" altLang="en-US" i="1" dirty="0">
                <a:solidFill>
                  <a:schemeClr val="tx1"/>
                </a:solidFill>
                <a:latin typeface="Guttman Aharoni" panose="02010401010101010101" pitchFamily="2" charset="-79"/>
                <a:cs typeface="Guttman Aharoni" panose="02010401010101010101" pitchFamily="2" charset="-79"/>
              </a:rPr>
              <a:t>בשני המסלולים </a:t>
            </a:r>
            <a:r>
              <a:rPr lang="he-IL" altLang="en-US" b="1" i="1" dirty="0">
                <a:solidFill>
                  <a:srgbClr val="011423"/>
                </a:solidFill>
                <a:latin typeface="Guttman Aharoni" panose="02010401010101010101" pitchFamily="2" charset="-79"/>
                <a:cs typeface="Guttman Aharoni" panose="02010401010101010101" pitchFamily="2" charset="-79"/>
              </a:rPr>
              <a:t>אין ללמוד בשנה הראשונה יותר ממחצית התוכנית!!!</a:t>
            </a:r>
          </a:p>
          <a:p>
            <a:pPr algn="ctr">
              <a:lnSpc>
                <a:spcPct val="80000"/>
              </a:lnSpc>
              <a:defRPr/>
            </a:pPr>
            <a:r>
              <a:rPr lang="he-IL" altLang="en-US" i="1" dirty="0">
                <a:solidFill>
                  <a:schemeClr val="tx1"/>
                </a:solidFill>
                <a:latin typeface="Guttman Aharoni" panose="02010401010101010101" pitchFamily="2" charset="-79"/>
                <a:cs typeface="Guttman Aharoni" panose="02010401010101010101" pitchFamily="2" charset="-79"/>
              </a:rPr>
              <a:t>בשני המסלולים </a:t>
            </a:r>
            <a:r>
              <a:rPr lang="he-IL" i="1" dirty="0">
                <a:solidFill>
                  <a:schemeClr val="tx1"/>
                </a:solidFill>
                <a:latin typeface="Guttman Aharoni" panose="02010401010101010101" pitchFamily="2" charset="-79"/>
                <a:cs typeface="Guttman Aharoni" panose="02010401010101010101" pitchFamily="2" charset="-79"/>
              </a:rPr>
              <a:t>אין אפשרות, לעבור תחום התמחות </a:t>
            </a:r>
          </a:p>
          <a:p>
            <a:pPr algn="ctr">
              <a:lnSpc>
                <a:spcPct val="80000"/>
              </a:lnSpc>
              <a:defRPr/>
            </a:pPr>
            <a:r>
              <a:rPr lang="he-IL" i="1" dirty="0">
                <a:solidFill>
                  <a:schemeClr val="tx1"/>
                </a:solidFill>
                <a:latin typeface="Guttman Aharoni" panose="02010401010101010101" pitchFamily="2" charset="-79"/>
                <a:cs typeface="Guttman Aharoni" panose="02010401010101010101" pitchFamily="2" charset="-79"/>
              </a:rPr>
              <a:t>(קליני, בריאות ושיקום, מנהיגות ושינוי חברתית, וכו')</a:t>
            </a:r>
            <a:endParaRPr lang="he-IL" altLang="en-US" i="1" dirty="0">
              <a:solidFill>
                <a:schemeClr val="tx1"/>
              </a:solidFill>
              <a:latin typeface="Guttman Aharoni" panose="02010401010101010101" pitchFamily="2" charset="-79"/>
              <a:cs typeface="Guttman Aharoni" panose="02010401010101010101" pitchFamily="2" charset="-79"/>
            </a:endParaRPr>
          </a:p>
          <a:p>
            <a:pPr algn="ctr">
              <a:lnSpc>
                <a:spcPct val="80000"/>
              </a:lnSpc>
              <a:defRPr/>
            </a:pPr>
            <a:endParaRPr lang="he-IL" altLang="en-US" b="1" dirty="0">
              <a:solidFill>
                <a:schemeClr val="tx1"/>
              </a:solidFill>
              <a:latin typeface="Guttman Yad-Light" panose="02010401010101010101" pitchFamily="2" charset="-79"/>
              <a:cs typeface="Guttman Yad-Light" panose="02010401010101010101" pitchFamily="2" charset="-79"/>
            </a:endParaRPr>
          </a:p>
          <a:p>
            <a:pPr>
              <a:lnSpc>
                <a:spcPct val="80000"/>
              </a:lnSpc>
              <a:defRPr/>
            </a:pPr>
            <a:endParaRPr lang="he-IL" altLang="en-US" dirty="0">
              <a:solidFill>
                <a:schemeClr val="tx1"/>
              </a:solidFill>
            </a:endParaRPr>
          </a:p>
        </p:txBody>
      </p:sp>
      <p:pic>
        <p:nvPicPr>
          <p:cNvPr id="11" name="תמונה 10"/>
          <p:cNvPicPr>
            <a:picLocks noChangeAspect="1"/>
          </p:cNvPicPr>
          <p:nvPr/>
        </p:nvPicPr>
        <p:blipFill rotWithShape="1">
          <a:blip r:embed="rId4" cstate="print">
            <a:extLst>
              <a:ext uri="{28A0092B-C50C-407E-A947-70E740481C1C}">
                <a14:useLocalDpi xmlns:a14="http://schemas.microsoft.com/office/drawing/2010/main" val="0"/>
              </a:ext>
            </a:extLst>
          </a:blip>
          <a:srcRect t="77673"/>
          <a:stretch/>
        </p:blipFill>
        <p:spPr>
          <a:xfrm>
            <a:off x="-633411" y="6543028"/>
            <a:ext cx="1624011" cy="362597"/>
          </a:xfrm>
          <a:prstGeom prst="rect">
            <a:avLst/>
          </a:prstGeom>
        </p:spPr>
      </p:pic>
      <p:sp>
        <p:nvSpPr>
          <p:cNvPr id="15" name="כותרת 1">
            <a:extLst>
              <a:ext uri="{FF2B5EF4-FFF2-40B4-BE49-F238E27FC236}">
                <a16:creationId xmlns:a16="http://schemas.microsoft.com/office/drawing/2014/main" id="{BD37EC8B-F6D2-43B0-8DEE-7F60AE7B3B09}"/>
              </a:ext>
            </a:extLst>
          </p:cNvPr>
          <p:cNvSpPr txBox="1">
            <a:spLocks/>
          </p:cNvSpPr>
          <p:nvPr/>
        </p:nvSpPr>
        <p:spPr>
          <a:xfrm>
            <a:off x="5947987" y="988718"/>
            <a:ext cx="3861306" cy="625479"/>
          </a:xfrm>
          <a:prstGeom prst="rect">
            <a:avLst/>
          </a:prstGeom>
          <a:solidFill>
            <a:srgbClr val="88F8FD">
              <a:alpha val="75000"/>
            </a:srgbClr>
          </a:solidFill>
          <a:ln>
            <a:solidFill>
              <a:srgbClr val="88F8FD"/>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6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n-cs"/>
              </a:rPr>
              <a:t>מסלולי הלימוד</a:t>
            </a:r>
            <a:endParaRPr kumimoji="0" lang="en-US" sz="46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vid" panose="020E0502060401010101" pitchFamily="34" charset="-79"/>
              <a:ea typeface="+mj-ea"/>
              <a:cs typeface="+mn-cs"/>
            </a:endParaRPr>
          </a:p>
        </p:txBody>
      </p:sp>
      <p:pic>
        <p:nvPicPr>
          <p:cNvPr id="12" name="Picture 2" descr="http://ptc.weizmann.ac.il/_uploads/imagesgallery/24boy.gif">
            <a:extLst>
              <a:ext uri="{FF2B5EF4-FFF2-40B4-BE49-F238E27FC236}">
                <a16:creationId xmlns:a16="http://schemas.microsoft.com/office/drawing/2014/main" id="{DE893911-26C4-42E4-A30C-C1FC5C28A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78" y="391494"/>
            <a:ext cx="1509345" cy="8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5">
            <a:extLst>
              <a:ext uri="{FF2B5EF4-FFF2-40B4-BE49-F238E27FC236}">
                <a16:creationId xmlns:a16="http://schemas.microsoft.com/office/drawing/2014/main" id="{0F1A0450-193D-4AA7-96A4-94FB081FA73F}"/>
              </a:ext>
            </a:extLst>
          </p:cNvPr>
          <p:cNvSpPr/>
          <p:nvPr/>
        </p:nvSpPr>
        <p:spPr>
          <a:xfrm>
            <a:off x="2617695" y="1854849"/>
            <a:ext cx="7958076" cy="2183793"/>
          </a:xfrm>
          <a:prstGeom prst="rect">
            <a:avLst/>
          </a:prstGeom>
          <a:noFill/>
          <a:ln>
            <a:solidFill>
              <a:srgbClr val="08BBE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 indent="-91440">
              <a:lnSpc>
                <a:spcPct val="80000"/>
              </a:lnSpc>
              <a:defRPr/>
            </a:pPr>
            <a:r>
              <a:rPr lang="he-IL" altLang="en-US" sz="2000" b="1" u="sng" dirty="0">
                <a:solidFill>
                  <a:srgbClr val="011423"/>
                </a:solidFill>
              </a:rPr>
              <a:t>מסלול א' (עם תזה)</a:t>
            </a:r>
          </a:p>
          <a:p>
            <a:pPr marL="91440" indent="-91440">
              <a:lnSpc>
                <a:spcPct val="80000"/>
              </a:lnSpc>
              <a:defRPr/>
            </a:pPr>
            <a:endParaRPr lang="he-IL" altLang="en-US" sz="2000" u="sng" dirty="0">
              <a:solidFill>
                <a:srgbClr val="011423"/>
              </a:solidFill>
            </a:endParaRPr>
          </a:p>
          <a:p>
            <a:pPr marL="285750" indent="-285750">
              <a:lnSpc>
                <a:spcPct val="80000"/>
              </a:lnSpc>
              <a:buClr>
                <a:srgbClr val="B2B2B2"/>
              </a:buClr>
              <a:buFont typeface="Arial" panose="020B0604020202020204" pitchFamily="34" charset="0"/>
              <a:buChar char="•"/>
              <a:defRPr/>
            </a:pPr>
            <a:r>
              <a:rPr lang="he-IL" altLang="en-US" dirty="0">
                <a:solidFill>
                  <a:srgbClr val="011423"/>
                </a:solidFill>
              </a:rPr>
              <a:t>סה"כ 32 </a:t>
            </a:r>
            <a:r>
              <a:rPr lang="he-IL" altLang="en-US" dirty="0">
                <a:solidFill>
                  <a:schemeClr val="tx1"/>
                </a:solidFill>
              </a:rPr>
              <a:t>שש"ס חובות שמיעה של קורסים </a:t>
            </a:r>
            <a:r>
              <a:rPr lang="he-IL" altLang="en-US" dirty="0">
                <a:solidFill>
                  <a:srgbClr val="011423"/>
                </a:solidFill>
              </a:rPr>
              <a:t>במסגרת התואר + עבודת תזה (4 שש"ס)</a:t>
            </a:r>
          </a:p>
          <a:p>
            <a:pPr marL="285750" indent="-285750">
              <a:lnSpc>
                <a:spcPct val="80000"/>
              </a:lnSpc>
              <a:buClr>
                <a:srgbClr val="B2B2B2"/>
              </a:buClr>
              <a:buFont typeface="Arial" panose="020B0604020202020204" pitchFamily="34" charset="0"/>
              <a:buChar char="•"/>
              <a:defRPr/>
            </a:pPr>
            <a:r>
              <a:rPr lang="he-IL" altLang="en-US" dirty="0">
                <a:solidFill>
                  <a:srgbClr val="011423"/>
                </a:solidFill>
              </a:rPr>
              <a:t>תלמידי המסלול נדרשים ללמוד קורסי מחקר ייעודיים </a:t>
            </a:r>
          </a:p>
          <a:p>
            <a:pPr marL="285750" indent="-285750">
              <a:lnSpc>
                <a:spcPct val="80000"/>
              </a:lnSpc>
              <a:buClr>
                <a:srgbClr val="B2B2B2"/>
              </a:buClr>
              <a:buFont typeface="Arial" panose="020B0604020202020204" pitchFamily="34" charset="0"/>
              <a:buChar char="•"/>
              <a:defRPr/>
            </a:pPr>
            <a:r>
              <a:rPr lang="he-IL" altLang="en-US" dirty="0">
                <a:solidFill>
                  <a:srgbClr val="011423"/>
                </a:solidFill>
              </a:rPr>
              <a:t>לעמוד במטלות </a:t>
            </a:r>
          </a:p>
          <a:p>
            <a:pPr marL="285750" indent="-285750">
              <a:lnSpc>
                <a:spcPct val="80000"/>
              </a:lnSpc>
              <a:buClr>
                <a:srgbClr val="B2B2B2"/>
              </a:buClr>
              <a:buFont typeface="Arial" panose="020B0604020202020204" pitchFamily="34" charset="0"/>
              <a:buChar char="•"/>
              <a:defRPr/>
            </a:pPr>
            <a:r>
              <a:rPr lang="he-IL" altLang="en-US" dirty="0">
                <a:solidFill>
                  <a:srgbClr val="011423"/>
                </a:solidFill>
              </a:rPr>
              <a:t>מסגרת הזמן של הגשת תזה</a:t>
            </a:r>
          </a:p>
          <a:p>
            <a:pPr>
              <a:lnSpc>
                <a:spcPct val="80000"/>
              </a:lnSpc>
              <a:buClr>
                <a:srgbClr val="B2B2B2"/>
              </a:buClr>
              <a:defRPr/>
            </a:pPr>
            <a:r>
              <a:rPr lang="he-IL" altLang="en-US" dirty="0">
                <a:solidFill>
                  <a:srgbClr val="011423"/>
                </a:solidFill>
              </a:rPr>
              <a:t>תקופת הלימודים שנתיים + שנה שלישית להגשת עבודת התזה </a:t>
            </a:r>
          </a:p>
          <a:p>
            <a:pPr>
              <a:lnSpc>
                <a:spcPct val="80000"/>
              </a:lnSpc>
              <a:buClr>
                <a:srgbClr val="B2B2B2"/>
              </a:buClr>
              <a:defRPr/>
            </a:pPr>
            <a:r>
              <a:rPr lang="he-IL" b="1" u="sng" dirty="0">
                <a:solidFill>
                  <a:schemeClr val="tx1"/>
                </a:solidFill>
              </a:rPr>
              <a:t>ציון סופי לתואר שני</a:t>
            </a:r>
            <a:r>
              <a:rPr lang="he-IL" b="1" dirty="0">
                <a:solidFill>
                  <a:schemeClr val="tx1"/>
                </a:solidFill>
              </a:rPr>
              <a:t> : </a:t>
            </a:r>
            <a:r>
              <a:rPr lang="he-IL" dirty="0">
                <a:solidFill>
                  <a:schemeClr val="tx1"/>
                </a:solidFill>
              </a:rPr>
              <a:t>קורסים 65% + עבודת תזה 35%</a:t>
            </a:r>
            <a:r>
              <a:rPr lang="he-IL" dirty="0"/>
              <a:t> </a:t>
            </a:r>
            <a:endParaRPr lang="en-GB" dirty="0">
              <a:solidFill>
                <a:schemeClr val="tx1"/>
              </a:solidFill>
            </a:endParaRPr>
          </a:p>
          <a:p>
            <a:pPr>
              <a:lnSpc>
                <a:spcPct val="80000"/>
              </a:lnSpc>
              <a:buClr>
                <a:srgbClr val="B2B2B2"/>
              </a:buClr>
              <a:defRPr/>
            </a:pPr>
            <a:endParaRPr lang="he-IL" altLang="en-US" dirty="0">
              <a:solidFill>
                <a:srgbClr val="011423"/>
              </a:solidFill>
            </a:endParaRPr>
          </a:p>
        </p:txBody>
      </p:sp>
      <p:sp>
        <p:nvSpPr>
          <p:cNvPr id="17" name="מלבן 16">
            <a:extLst>
              <a:ext uri="{FF2B5EF4-FFF2-40B4-BE49-F238E27FC236}">
                <a16:creationId xmlns:a16="http://schemas.microsoft.com/office/drawing/2014/main" id="{C547B940-6EE8-4F8B-9CCD-09D9FDD7AFEE}"/>
              </a:ext>
            </a:extLst>
          </p:cNvPr>
          <p:cNvSpPr/>
          <p:nvPr/>
        </p:nvSpPr>
        <p:spPr>
          <a:xfrm>
            <a:off x="2617696" y="4038644"/>
            <a:ext cx="7868156" cy="1071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 indent="-91440">
              <a:lnSpc>
                <a:spcPct val="80000"/>
              </a:lnSpc>
              <a:defRPr/>
            </a:pPr>
            <a:r>
              <a:rPr lang="he-IL" altLang="en-US" sz="2000" b="1" u="sng" dirty="0">
                <a:solidFill>
                  <a:srgbClr val="011423"/>
                </a:solidFill>
              </a:rPr>
              <a:t>מסלול ב' (ללא </a:t>
            </a:r>
            <a:r>
              <a:rPr lang="he-IL" altLang="en-US" sz="2000" b="1" u="sng" dirty="0" err="1">
                <a:solidFill>
                  <a:srgbClr val="011423"/>
                </a:solidFill>
              </a:rPr>
              <a:t>תיזה</a:t>
            </a:r>
            <a:r>
              <a:rPr lang="he-IL" altLang="en-US" sz="2000" b="1" u="sng" dirty="0">
                <a:solidFill>
                  <a:srgbClr val="011423"/>
                </a:solidFill>
              </a:rPr>
              <a:t>)</a:t>
            </a:r>
          </a:p>
          <a:p>
            <a:pPr marL="342900" indent="-342900">
              <a:lnSpc>
                <a:spcPct val="80000"/>
              </a:lnSpc>
              <a:buFont typeface="Arial" panose="020B0604020202020204" pitchFamily="34" charset="0"/>
              <a:buChar char="•"/>
              <a:defRPr/>
            </a:pPr>
            <a:r>
              <a:rPr lang="he-IL" altLang="en-US" sz="2000" dirty="0">
                <a:solidFill>
                  <a:srgbClr val="011423"/>
                </a:solidFill>
              </a:rPr>
              <a:t> </a:t>
            </a:r>
            <a:r>
              <a:rPr lang="he-IL" altLang="en-US" dirty="0">
                <a:solidFill>
                  <a:srgbClr val="011423"/>
                </a:solidFill>
              </a:rPr>
              <a:t>סה"כ 40 </a:t>
            </a:r>
            <a:r>
              <a:rPr lang="he-IL" altLang="en-US" dirty="0">
                <a:solidFill>
                  <a:schemeClr val="tx1"/>
                </a:solidFill>
              </a:rPr>
              <a:t>שש"ס חובות שמיעה של קורסים </a:t>
            </a:r>
            <a:r>
              <a:rPr lang="he-IL" altLang="en-US" dirty="0">
                <a:solidFill>
                  <a:srgbClr val="011423"/>
                </a:solidFill>
              </a:rPr>
              <a:t>במסגרת התואר </a:t>
            </a:r>
          </a:p>
          <a:p>
            <a:pPr marL="285750" indent="-285750">
              <a:lnSpc>
                <a:spcPct val="80000"/>
              </a:lnSpc>
              <a:buFont typeface="Arial" panose="020B0604020202020204" pitchFamily="34" charset="0"/>
              <a:buChar char="•"/>
              <a:defRPr/>
            </a:pPr>
            <a:r>
              <a:rPr lang="he-IL" altLang="en-US" dirty="0">
                <a:solidFill>
                  <a:srgbClr val="011423"/>
                </a:solidFill>
              </a:rPr>
              <a:t>  מטלה מסכמת בסוף התואר</a:t>
            </a:r>
          </a:p>
          <a:p>
            <a:pPr marL="285750" indent="-285750">
              <a:lnSpc>
                <a:spcPct val="80000"/>
              </a:lnSpc>
              <a:buFont typeface="Arial" panose="020B0604020202020204" pitchFamily="34" charset="0"/>
              <a:buChar char="•"/>
              <a:defRPr/>
            </a:pPr>
            <a:r>
              <a:rPr lang="he-IL" altLang="en-US" dirty="0">
                <a:solidFill>
                  <a:srgbClr val="011423"/>
                </a:solidFill>
              </a:rPr>
              <a:t>  תקופת הלימודים שנתיים</a:t>
            </a:r>
          </a:p>
          <a:p>
            <a:pPr marL="285750" indent="-285750">
              <a:lnSpc>
                <a:spcPct val="80000"/>
              </a:lnSpc>
              <a:buFont typeface="Arial" panose="020B0604020202020204" pitchFamily="34" charset="0"/>
              <a:buChar char="•"/>
              <a:defRPr/>
            </a:pPr>
            <a:r>
              <a:rPr lang="he-IL" b="1" u="sng" dirty="0">
                <a:solidFill>
                  <a:schemeClr val="tx1"/>
                </a:solidFill>
              </a:rPr>
              <a:t>ציון סופי לתואר שני</a:t>
            </a:r>
            <a:r>
              <a:rPr lang="he-IL" b="1" dirty="0">
                <a:solidFill>
                  <a:schemeClr val="tx1"/>
                </a:solidFill>
              </a:rPr>
              <a:t> : </a:t>
            </a:r>
            <a:r>
              <a:rPr lang="he-IL" dirty="0">
                <a:solidFill>
                  <a:schemeClr val="tx1"/>
                </a:solidFill>
              </a:rPr>
              <a:t>קורסים 80% + מטלה מסכמת 20%</a:t>
            </a:r>
            <a:endParaRPr lang="he-IL" altLang="en-US" dirty="0">
              <a:solidFill>
                <a:srgbClr val="011423"/>
              </a:solidFill>
            </a:endParaRPr>
          </a:p>
        </p:txBody>
      </p:sp>
    </p:spTree>
    <p:extLst>
      <p:ext uri="{BB962C8B-B14F-4D97-AF65-F5344CB8AC3E}">
        <p14:creationId xmlns:p14="http://schemas.microsoft.com/office/powerpoint/2010/main" val="133486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234A28F-9DA0-4231-994C-B2336D4B395A}"/>
              </a:ext>
            </a:extLst>
          </p:cNvPr>
          <p:cNvSpPr>
            <a:spLocks noGrp="1" noChangeArrowheads="1"/>
          </p:cNvSpPr>
          <p:nvPr>
            <p:ph type="title"/>
          </p:nvPr>
        </p:nvSpPr>
        <p:spPr>
          <a:xfrm>
            <a:off x="2988039" y="136782"/>
            <a:ext cx="7018602" cy="739550"/>
          </a:xfrm>
        </p:spPr>
        <p:txBody>
          <a:bodyPr>
            <a:normAutofit/>
          </a:bodyPr>
          <a:lstStyle/>
          <a:p>
            <a:pPr algn="ctr">
              <a:defRPr/>
            </a:pPr>
            <a:r>
              <a:rPr lang="he-IL" altLang="en-US" b="1" u="sng" dirty="0">
                <a:solidFill>
                  <a:schemeClr val="tx1">
                    <a:lumMod val="75000"/>
                    <a:lumOff val="25000"/>
                  </a:schemeClr>
                </a:solidFill>
                <a:cs typeface="+mn-cs"/>
              </a:rPr>
              <a:t>מבנה לפי אשכולות</a:t>
            </a:r>
            <a:endParaRPr lang="en-US" altLang="en-US" b="1" u="sng" dirty="0">
              <a:solidFill>
                <a:schemeClr val="tx1">
                  <a:lumMod val="75000"/>
                  <a:lumOff val="25000"/>
                </a:schemeClr>
              </a:solidFill>
              <a:cs typeface="+mn-cs"/>
            </a:endParaRPr>
          </a:p>
        </p:txBody>
      </p:sp>
      <p:sp>
        <p:nvSpPr>
          <p:cNvPr id="44035" name="Rectangle 3">
            <a:extLst>
              <a:ext uri="{FF2B5EF4-FFF2-40B4-BE49-F238E27FC236}">
                <a16:creationId xmlns:a16="http://schemas.microsoft.com/office/drawing/2014/main" id="{77E03765-D526-4162-A8F4-0E58B5516567}"/>
              </a:ext>
            </a:extLst>
          </p:cNvPr>
          <p:cNvSpPr>
            <a:spLocks noGrp="1" noChangeArrowheads="1"/>
          </p:cNvSpPr>
          <p:nvPr>
            <p:ph idx="1"/>
          </p:nvPr>
        </p:nvSpPr>
        <p:spPr>
          <a:xfrm>
            <a:off x="2389188" y="1220140"/>
            <a:ext cx="8686800" cy="5516562"/>
          </a:xfrm>
        </p:spPr>
        <p:txBody>
          <a:bodyPr rtlCol="0">
            <a:normAutofit fontScale="55000" lnSpcReduction="20000"/>
          </a:bodyPr>
          <a:lstStyle/>
          <a:p>
            <a:pPr marL="0" indent="0">
              <a:buNone/>
              <a:defRPr/>
            </a:pPr>
            <a:endParaRPr lang="he-IL" b="1" dirty="0">
              <a:solidFill>
                <a:srgbClr val="011423"/>
              </a:solidFill>
            </a:endParaRPr>
          </a:p>
          <a:p>
            <a:pPr marL="0" indent="0">
              <a:buNone/>
              <a:defRPr/>
            </a:pPr>
            <a:endParaRPr lang="he-IL" altLang="en-US" dirty="0">
              <a:solidFill>
                <a:srgbClr val="011423"/>
              </a:solidFill>
            </a:endParaRPr>
          </a:p>
          <a:p>
            <a:pPr marL="0" indent="0">
              <a:buNone/>
              <a:defRPr/>
            </a:pPr>
            <a:r>
              <a:rPr lang="he-IL" altLang="en-US" dirty="0">
                <a:solidFill>
                  <a:srgbClr val="011423"/>
                </a:solidFill>
              </a:rPr>
              <a:t> קורסי </a:t>
            </a:r>
            <a:r>
              <a:rPr lang="he-IL" altLang="en-US" u="sng" dirty="0">
                <a:solidFill>
                  <a:srgbClr val="011423"/>
                </a:solidFill>
              </a:rPr>
              <a:t>חובת תחום  </a:t>
            </a:r>
            <a:r>
              <a:rPr lang="he-IL" altLang="en-US" dirty="0">
                <a:solidFill>
                  <a:srgbClr val="011423"/>
                </a:solidFill>
              </a:rPr>
              <a:t>הכוללים:</a:t>
            </a:r>
          </a:p>
          <a:p>
            <a:pPr marL="0" indent="0">
              <a:buNone/>
              <a:defRPr/>
            </a:pPr>
            <a:r>
              <a:rPr lang="he-IL" altLang="en-US" sz="2600" dirty="0">
                <a:solidFill>
                  <a:srgbClr val="011423"/>
                </a:solidFill>
              </a:rPr>
              <a:t> סמינר תיאורטי + סמינר טיפולי/פרקטי</a:t>
            </a:r>
          </a:p>
          <a:p>
            <a:pPr marL="0" indent="0">
              <a:buNone/>
              <a:defRPr/>
            </a:pPr>
            <a:r>
              <a:rPr lang="he-IL" altLang="en-US" sz="2600" dirty="0">
                <a:solidFill>
                  <a:srgbClr val="011423"/>
                </a:solidFill>
              </a:rPr>
              <a:t> קורסי חובה של התחום, לפי המפורט ברשימה שבמבנה (6 שש"ס במסגרת שנתיים של התואר)</a:t>
            </a:r>
            <a:endParaRPr lang="en-IL" sz="2600" dirty="0">
              <a:solidFill>
                <a:srgbClr val="011423"/>
              </a:solidFill>
            </a:endParaRPr>
          </a:p>
          <a:p>
            <a:pPr marL="0" indent="0" algn="just">
              <a:buNone/>
              <a:defRPr/>
            </a:pPr>
            <a:endParaRPr lang="he-IL" sz="1000" b="1" dirty="0">
              <a:solidFill>
                <a:srgbClr val="011423"/>
              </a:solidFill>
            </a:endParaRPr>
          </a:p>
          <a:p>
            <a:pPr marL="0" indent="0" algn="just">
              <a:buNone/>
              <a:defRPr/>
            </a:pPr>
            <a:endParaRPr lang="he-IL" dirty="0">
              <a:solidFill>
                <a:srgbClr val="011423"/>
              </a:solidFill>
            </a:endParaRPr>
          </a:p>
          <a:p>
            <a:pPr marL="0" indent="0" algn="just">
              <a:buNone/>
              <a:defRPr/>
            </a:pPr>
            <a:r>
              <a:rPr lang="he-IL" dirty="0">
                <a:solidFill>
                  <a:srgbClr val="011423"/>
                </a:solidFill>
              </a:rPr>
              <a:t>הרישום לקורסים בהתאם למסלול אליו התקבלתם -מסלול א'- עם תזה, מסלול ב'- ללא תזה</a:t>
            </a:r>
            <a:endParaRPr lang="en-IL" dirty="0">
              <a:solidFill>
                <a:srgbClr val="011423"/>
              </a:solidFill>
            </a:endParaRPr>
          </a:p>
          <a:p>
            <a:pPr marL="0" indent="0" algn="just">
              <a:buNone/>
              <a:defRPr/>
            </a:pPr>
            <a:endParaRPr lang="he-IL" b="1" dirty="0">
              <a:solidFill>
                <a:srgbClr val="011423"/>
              </a:solidFill>
            </a:endParaRPr>
          </a:p>
          <a:p>
            <a:pPr marL="0" indent="0" algn="just">
              <a:buNone/>
              <a:defRPr/>
            </a:pPr>
            <a:endParaRPr lang="he-IL" dirty="0">
              <a:solidFill>
                <a:srgbClr val="011423"/>
              </a:solidFill>
            </a:endParaRPr>
          </a:p>
          <a:p>
            <a:pPr marL="0" indent="0" algn="just">
              <a:buNone/>
              <a:defRPr/>
            </a:pPr>
            <a:r>
              <a:rPr lang="he-IL" dirty="0">
                <a:solidFill>
                  <a:srgbClr val="011423"/>
                </a:solidFill>
              </a:rPr>
              <a:t>אלו </a:t>
            </a:r>
            <a:r>
              <a:rPr lang="he-IL" altLang="en-US" dirty="0">
                <a:solidFill>
                  <a:srgbClr val="011423"/>
                </a:solidFill>
              </a:rPr>
              <a:t>קורסי </a:t>
            </a:r>
            <a:r>
              <a:rPr lang="he-IL" altLang="en-US" u="sng" dirty="0">
                <a:solidFill>
                  <a:srgbClr val="011423"/>
                </a:solidFill>
              </a:rPr>
              <a:t>חובה כלליים</a:t>
            </a:r>
            <a:r>
              <a:rPr lang="he-IL" altLang="en-US" dirty="0">
                <a:solidFill>
                  <a:srgbClr val="011423"/>
                </a:solidFill>
              </a:rPr>
              <a:t> - יש מגוון של קורסי מאקרו, וניתן לבחור מבין הקורסים השונים (4 שש"ס במסגרת שנתיים)</a:t>
            </a:r>
            <a:endParaRPr lang="en-IL" dirty="0">
              <a:solidFill>
                <a:srgbClr val="011423"/>
              </a:solidFill>
            </a:endParaRPr>
          </a:p>
          <a:p>
            <a:pPr marL="0" indent="0" algn="just">
              <a:buNone/>
              <a:defRPr/>
            </a:pPr>
            <a:endParaRPr lang="he-IL" b="1" dirty="0">
              <a:solidFill>
                <a:srgbClr val="011423"/>
              </a:solidFill>
            </a:endParaRPr>
          </a:p>
          <a:p>
            <a:pPr marL="0" indent="0" algn="just">
              <a:buNone/>
              <a:defRPr/>
            </a:pPr>
            <a:endParaRPr lang="he-IL" b="1" dirty="0">
              <a:solidFill>
                <a:srgbClr val="011423"/>
              </a:solidFill>
            </a:endParaRPr>
          </a:p>
          <a:p>
            <a:pPr marL="0" indent="0" algn="just">
              <a:buNone/>
              <a:defRPr/>
            </a:pPr>
            <a:r>
              <a:rPr lang="he-IL" altLang="en-US" dirty="0">
                <a:solidFill>
                  <a:srgbClr val="011423"/>
                </a:solidFill>
              </a:rPr>
              <a:t>קורסים במגוון נושאים שונים, ניתן גם מהתמחויות אחרות</a:t>
            </a:r>
          </a:p>
          <a:p>
            <a:pPr marL="0" indent="0" algn="just">
              <a:buNone/>
              <a:defRPr/>
            </a:pPr>
            <a:r>
              <a:rPr lang="he-IL" altLang="en-US" dirty="0">
                <a:solidFill>
                  <a:srgbClr val="011423"/>
                </a:solidFill>
              </a:rPr>
              <a:t>ניתן להירשם לקורסי בחירה מחוגים אחרים בהיקף של עד 4 שש"ס, בדרג 4, באישור ראש התכנית</a:t>
            </a:r>
            <a:endParaRPr lang="en-IL" dirty="0">
              <a:solidFill>
                <a:srgbClr val="011423"/>
              </a:solidFill>
            </a:endParaRPr>
          </a:p>
          <a:p>
            <a:pPr marL="0" indent="0" algn="just">
              <a:buNone/>
              <a:defRPr/>
            </a:pPr>
            <a:endParaRPr lang="he-IL" b="1" dirty="0">
              <a:solidFill>
                <a:srgbClr val="011423"/>
              </a:solidFill>
            </a:endParaRPr>
          </a:p>
          <a:p>
            <a:pPr marL="0" indent="0" algn="just">
              <a:buNone/>
              <a:defRPr/>
            </a:pPr>
            <a:endParaRPr lang="he-IL" b="1" dirty="0">
              <a:solidFill>
                <a:srgbClr val="011423"/>
              </a:solidFill>
            </a:endParaRPr>
          </a:p>
          <a:p>
            <a:pPr marL="0" indent="0" algn="just">
              <a:buNone/>
              <a:defRPr/>
            </a:pPr>
            <a:r>
              <a:rPr lang="he-IL" b="1" dirty="0">
                <a:solidFill>
                  <a:schemeClr val="bg1"/>
                </a:solidFill>
              </a:rPr>
              <a:t>מטלה</a:t>
            </a:r>
            <a:endParaRPr lang="en-IL" dirty="0">
              <a:solidFill>
                <a:schemeClr val="bg1"/>
              </a:solidFill>
            </a:endParaRPr>
          </a:p>
        </p:txBody>
      </p:sp>
      <p:pic>
        <p:nvPicPr>
          <p:cNvPr id="18436" name="Picture 2" descr="http://albums.tapuz.co.il/mfhp-webbuilder/e/0/8/e/2106575391.jpg">
            <a:extLst>
              <a:ext uri="{FF2B5EF4-FFF2-40B4-BE49-F238E27FC236}">
                <a16:creationId xmlns:a16="http://schemas.microsoft.com/office/drawing/2014/main" id="{273ECD8F-C721-41B7-B299-B47A59DAA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93" y="223418"/>
            <a:ext cx="1570038" cy="109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C838D487-C425-404D-ACFD-A852E8618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23" y="5236157"/>
            <a:ext cx="3001090" cy="3001090"/>
          </a:xfrm>
          <a:prstGeom prst="rect">
            <a:avLst/>
          </a:prstGeom>
        </p:spPr>
      </p:pic>
      <p:sp>
        <p:nvSpPr>
          <p:cNvPr id="6" name="כותרת 1">
            <a:extLst>
              <a:ext uri="{FF2B5EF4-FFF2-40B4-BE49-F238E27FC236}">
                <a16:creationId xmlns:a16="http://schemas.microsoft.com/office/drawing/2014/main" id="{8031EC5D-2DD8-43BF-AFF5-64686B248BB1}"/>
              </a:ext>
            </a:extLst>
          </p:cNvPr>
          <p:cNvSpPr txBox="1">
            <a:spLocks/>
          </p:cNvSpPr>
          <p:nvPr/>
        </p:nvSpPr>
        <p:spPr>
          <a:xfrm>
            <a:off x="2589196" y="1340594"/>
            <a:ext cx="8400165" cy="33749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אשכול א' - קורסים בתחום מומחיות</a:t>
            </a:r>
          </a:p>
        </p:txBody>
      </p:sp>
      <p:sp>
        <p:nvSpPr>
          <p:cNvPr id="7" name="כותרת 1">
            <a:extLst>
              <a:ext uri="{FF2B5EF4-FFF2-40B4-BE49-F238E27FC236}">
                <a16:creationId xmlns:a16="http://schemas.microsoft.com/office/drawing/2014/main" id="{A72CB5AF-46E1-4CE5-9BBD-9AE3ED9581D7}"/>
              </a:ext>
            </a:extLst>
          </p:cNvPr>
          <p:cNvSpPr txBox="1">
            <a:spLocks/>
          </p:cNvSpPr>
          <p:nvPr/>
        </p:nvSpPr>
        <p:spPr>
          <a:xfrm>
            <a:off x="2589196" y="2744279"/>
            <a:ext cx="8400165" cy="33749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אשכול ב' – קורסי מחקר</a:t>
            </a:r>
          </a:p>
        </p:txBody>
      </p:sp>
      <p:sp>
        <p:nvSpPr>
          <p:cNvPr id="8" name="כותרת 1">
            <a:extLst>
              <a:ext uri="{FF2B5EF4-FFF2-40B4-BE49-F238E27FC236}">
                <a16:creationId xmlns:a16="http://schemas.microsoft.com/office/drawing/2014/main" id="{46F7492B-C98C-41A9-B2FA-9036BCABB34E}"/>
              </a:ext>
            </a:extLst>
          </p:cNvPr>
          <p:cNvSpPr txBox="1">
            <a:spLocks/>
          </p:cNvSpPr>
          <p:nvPr/>
        </p:nvSpPr>
        <p:spPr>
          <a:xfrm>
            <a:off x="2589196" y="3562364"/>
            <a:ext cx="8400165" cy="33749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אשכול ג' – קורסי מאקרו</a:t>
            </a:r>
          </a:p>
        </p:txBody>
      </p:sp>
      <p:sp>
        <p:nvSpPr>
          <p:cNvPr id="9" name="כותרת 1">
            <a:extLst>
              <a:ext uri="{FF2B5EF4-FFF2-40B4-BE49-F238E27FC236}">
                <a16:creationId xmlns:a16="http://schemas.microsoft.com/office/drawing/2014/main" id="{CEE81A16-AAD2-4053-A4E4-616932A59D02}"/>
              </a:ext>
            </a:extLst>
          </p:cNvPr>
          <p:cNvSpPr txBox="1">
            <a:spLocks/>
          </p:cNvSpPr>
          <p:nvPr/>
        </p:nvSpPr>
        <p:spPr>
          <a:xfrm>
            <a:off x="2589195" y="4447054"/>
            <a:ext cx="8400165" cy="33749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אשכול ד' – קורסי בחירה</a:t>
            </a:r>
          </a:p>
        </p:txBody>
      </p:sp>
      <p:sp>
        <p:nvSpPr>
          <p:cNvPr id="10" name="כותרת 1">
            <a:extLst>
              <a:ext uri="{FF2B5EF4-FFF2-40B4-BE49-F238E27FC236}">
                <a16:creationId xmlns:a16="http://schemas.microsoft.com/office/drawing/2014/main" id="{4D894A8F-9AF3-48D8-B420-4DFB5482FEAA}"/>
              </a:ext>
            </a:extLst>
          </p:cNvPr>
          <p:cNvSpPr txBox="1">
            <a:spLocks/>
          </p:cNvSpPr>
          <p:nvPr/>
        </p:nvSpPr>
        <p:spPr>
          <a:xfrm>
            <a:off x="2589196" y="5548438"/>
            <a:ext cx="8400165" cy="33749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אשכול ה' – פרקטיקום </a:t>
            </a:r>
            <a:r>
              <a:rPr kumimoji="0" lang="he-IL" sz="1600" b="0"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(בשנה ב')</a:t>
            </a:r>
          </a:p>
        </p:txBody>
      </p:sp>
      <p:sp>
        <p:nvSpPr>
          <p:cNvPr id="11" name="כותרת 1">
            <a:extLst>
              <a:ext uri="{FF2B5EF4-FFF2-40B4-BE49-F238E27FC236}">
                <a16:creationId xmlns:a16="http://schemas.microsoft.com/office/drawing/2014/main" id="{7A4EBDF7-F18E-400C-8795-5B97CE209C11}"/>
              </a:ext>
            </a:extLst>
          </p:cNvPr>
          <p:cNvSpPr txBox="1">
            <a:spLocks/>
          </p:cNvSpPr>
          <p:nvPr/>
        </p:nvSpPr>
        <p:spPr>
          <a:xfrm>
            <a:off x="2589196" y="6147325"/>
            <a:ext cx="8400165" cy="337495"/>
          </a:xfrm>
          <a:prstGeom prst="rect">
            <a:avLst/>
          </a:prstGeom>
          <a:solidFill>
            <a:srgbClr val="EBFEFF">
              <a:alpha val="74902"/>
            </a:srgbClr>
          </a:solidFill>
          <a:ln>
            <a:solidFill>
              <a:schemeClr val="bg1"/>
            </a:solidFill>
          </a:ln>
          <a:scene3d>
            <a:camera prst="orthographicFront"/>
            <a:lightRig rig="threePt" dir="t"/>
          </a:scene3d>
          <a:sp3d>
            <a:bevelT/>
            <a:bevelB w="165100" prst="coolSlant"/>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1" eaLnBrk="1" fontAlgn="auto" latinLnBrk="0" hangingPunct="1">
              <a:lnSpc>
                <a:spcPct val="90000"/>
              </a:lnSpc>
              <a:spcBef>
                <a:spcPct val="0"/>
              </a:spcBef>
              <a:spcAft>
                <a:spcPts val="0"/>
              </a:spcAft>
              <a:buClrTx/>
              <a:buSzTx/>
              <a:buFontTx/>
              <a:buNone/>
              <a:tabLst/>
              <a:defRPr/>
            </a:pPr>
            <a:r>
              <a:rPr kumimoji="0" lang="he-IL" sz="1600" b="1" i="0" u="none" strike="noStrike" kern="1200" cap="none" spc="0" normalizeH="0" baseline="0" noProof="0" dirty="0">
                <a:ln>
                  <a:noFill/>
                </a:ln>
                <a:solidFill>
                  <a:srgbClr val="011423"/>
                </a:solidFill>
                <a:effectLst/>
                <a:uLnTx/>
                <a:uFillTx/>
                <a:latin typeface="Calibri Light" panose="020F0302020204030204"/>
                <a:ea typeface="+mj-ea"/>
                <a:cs typeface="Arial" panose="020B0604020202020204" pitchFamily="34" charset="0"/>
              </a:rPr>
              <a:t>מטלה מסכמת או עבודת גמר מחקרית (תזה)</a:t>
            </a:r>
            <a:endParaRPr kumimoji="0" lang="en-IL" sz="1600" b="0" i="0" u="none" strike="noStrike" kern="1200" cap="none" spc="0" normalizeH="0" baseline="0" noProof="0" dirty="0">
              <a:ln>
                <a:noFill/>
              </a:ln>
              <a:solidFill>
                <a:srgbClr val="011423"/>
              </a:solidFill>
              <a:effectLst/>
              <a:uLnTx/>
              <a:uFillTx/>
              <a:latin typeface="Calibri Light" panose="020F0302020204030204"/>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362CA5C-954C-4879-943C-660E83A3B561}"/>
              </a:ext>
            </a:extLst>
          </p:cNvPr>
          <p:cNvSpPr>
            <a:spLocks noGrp="1" noChangeArrowheads="1"/>
          </p:cNvSpPr>
          <p:nvPr>
            <p:ph type="title"/>
          </p:nvPr>
        </p:nvSpPr>
        <p:spPr>
          <a:xfrm>
            <a:off x="1709864" y="222301"/>
            <a:ext cx="8147050" cy="252999"/>
          </a:xfrm>
        </p:spPr>
        <p:txBody>
          <a:bodyPr>
            <a:normAutofit fontScale="90000"/>
          </a:bodyPr>
          <a:lstStyle/>
          <a:p>
            <a:pPr algn="ctr">
              <a:defRPr/>
            </a:pPr>
            <a:r>
              <a:rPr lang="he-IL" altLang="en-US" sz="3200" b="1" u="sng" dirty="0">
                <a:solidFill>
                  <a:srgbClr val="011423"/>
                </a:solidFill>
                <a:cs typeface="+mn-cs"/>
              </a:rPr>
              <a:t>מבנה תכנית הלימודים לפי מסלול</a:t>
            </a:r>
            <a:endParaRPr lang="en-US" altLang="en-US" sz="3200" b="1" u="sng" dirty="0">
              <a:solidFill>
                <a:srgbClr val="011423"/>
              </a:solidFill>
              <a:cs typeface="+mn-cs"/>
            </a:endParaRPr>
          </a:p>
        </p:txBody>
      </p:sp>
      <p:sp>
        <p:nvSpPr>
          <p:cNvPr id="9219" name="Rectangle 3">
            <a:extLst>
              <a:ext uri="{FF2B5EF4-FFF2-40B4-BE49-F238E27FC236}">
                <a16:creationId xmlns:a16="http://schemas.microsoft.com/office/drawing/2014/main" id="{32AD439D-8A3A-4E3C-A692-A1693B02F394}"/>
              </a:ext>
            </a:extLst>
          </p:cNvPr>
          <p:cNvSpPr>
            <a:spLocks noGrp="1" noChangeArrowheads="1"/>
          </p:cNvSpPr>
          <p:nvPr>
            <p:ph idx="1"/>
          </p:nvPr>
        </p:nvSpPr>
        <p:spPr>
          <a:xfrm>
            <a:off x="2063750" y="1484313"/>
            <a:ext cx="8147050" cy="4997450"/>
          </a:xfrm>
        </p:spPr>
        <p:txBody>
          <a:bodyPr rtlCol="0">
            <a:normAutofit/>
          </a:bodyPr>
          <a:lstStyle/>
          <a:p>
            <a:pPr marL="91440" indent="-91440">
              <a:lnSpc>
                <a:spcPct val="80000"/>
              </a:lnSpc>
              <a:buNone/>
              <a:defRPr/>
            </a:pPr>
            <a:r>
              <a:rPr lang="he-IL" altLang="en-US" sz="2400" dirty="0">
                <a:solidFill>
                  <a:schemeClr val="tx1">
                    <a:lumMod val="75000"/>
                    <a:lumOff val="25000"/>
                  </a:schemeClr>
                </a:solidFill>
              </a:rPr>
              <a:t>	</a:t>
            </a:r>
          </a:p>
          <a:p>
            <a:pPr marL="0" indent="0">
              <a:lnSpc>
                <a:spcPct val="80000"/>
              </a:lnSpc>
              <a:buNone/>
              <a:defRPr/>
            </a:pPr>
            <a:endParaRPr lang="he-IL" altLang="en-US" sz="2400" dirty="0">
              <a:solidFill>
                <a:schemeClr val="tx1">
                  <a:lumMod val="75000"/>
                  <a:lumOff val="25000"/>
                </a:schemeClr>
              </a:solidFill>
            </a:endParaRPr>
          </a:p>
        </p:txBody>
      </p:sp>
      <p:pic>
        <p:nvPicPr>
          <p:cNvPr id="22532" name="Picture 6" descr="http://www.cavim.co.il/UserFiles/pages/pages_pics_192/picture_1033.jpg">
            <a:extLst>
              <a:ext uri="{FF2B5EF4-FFF2-40B4-BE49-F238E27FC236}">
                <a16:creationId xmlns:a16="http://schemas.microsoft.com/office/drawing/2014/main" id="{B721448A-37EC-4595-B2DD-8F4060187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138" y="-244632"/>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C0443F89-6BC1-4EDF-8BF3-6006B2AFE030}"/>
              </a:ext>
            </a:extLst>
          </p:cNvPr>
          <p:cNvGraphicFramePr>
            <a:graphicFrameLocks noGrp="1"/>
          </p:cNvGraphicFramePr>
          <p:nvPr>
            <p:extLst>
              <p:ext uri="{D42A27DB-BD31-4B8C-83A1-F6EECF244321}">
                <p14:modId xmlns:p14="http://schemas.microsoft.com/office/powerpoint/2010/main" val="3175773066"/>
              </p:ext>
            </p:extLst>
          </p:nvPr>
        </p:nvGraphicFramePr>
        <p:xfrm>
          <a:off x="6689720" y="949501"/>
          <a:ext cx="4639377" cy="5249168"/>
        </p:xfrm>
        <a:graphic>
          <a:graphicData uri="http://schemas.openxmlformats.org/drawingml/2006/table">
            <a:tbl>
              <a:tblPr rtl="1" firstRow="1" firstCol="1" bandRow="1">
                <a:tableStyleId>{5C22544A-7EE6-4342-B048-85BDC9FD1C3A}</a:tableStyleId>
              </a:tblPr>
              <a:tblGrid>
                <a:gridCol w="3349066">
                  <a:extLst>
                    <a:ext uri="{9D8B030D-6E8A-4147-A177-3AD203B41FA5}">
                      <a16:colId xmlns:a16="http://schemas.microsoft.com/office/drawing/2014/main" val="3081295029"/>
                    </a:ext>
                  </a:extLst>
                </a:gridCol>
                <a:gridCol w="1290311">
                  <a:extLst>
                    <a:ext uri="{9D8B030D-6E8A-4147-A177-3AD203B41FA5}">
                      <a16:colId xmlns:a16="http://schemas.microsoft.com/office/drawing/2014/main" val="1719835160"/>
                    </a:ext>
                  </a:extLst>
                </a:gridCol>
              </a:tblGrid>
              <a:tr h="466501">
                <a:tc gridSpan="2">
                  <a:txBody>
                    <a:bodyPr/>
                    <a:lstStyle/>
                    <a:p>
                      <a:pPr algn="just" rtl="1">
                        <a:lnSpc>
                          <a:spcPct val="115000"/>
                        </a:lnSpc>
                        <a:spcAft>
                          <a:spcPts val="0"/>
                        </a:spcAft>
                      </a:pPr>
                      <a:r>
                        <a:rPr lang="he-IL" sz="700" dirty="0">
                          <a:effectLst/>
                        </a:rPr>
                        <a:t> </a:t>
                      </a:r>
                      <a:endParaRPr lang="en-IL" sz="7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he-IL" sz="1200" dirty="0">
                          <a:effectLst/>
                        </a:rPr>
                        <a:t>מסלול א'  (עם תזה)</a:t>
                      </a:r>
                      <a:endParaRPr lang="en-IL" sz="120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tc>
                <a:tc hMerge="1">
                  <a:txBody>
                    <a:bodyPr/>
                    <a:lstStyle/>
                    <a:p>
                      <a:pPr algn="just" rtl="1">
                        <a:lnSpc>
                          <a:spcPct val="115000"/>
                        </a:lnSpc>
                        <a:spcAft>
                          <a:spcPts val="0"/>
                        </a:spcAft>
                      </a:pPr>
                      <a:endParaRPr lang="en-IL" sz="120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tc>
                <a:extLst>
                  <a:ext uri="{0D108BD9-81ED-4DB2-BD59-A6C34878D82A}">
                    <a16:rowId xmlns:a16="http://schemas.microsoft.com/office/drawing/2014/main" val="2489618071"/>
                  </a:ext>
                </a:extLst>
              </a:tr>
              <a:tr h="990250">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א'- קורסים בתחום התמחות</a:t>
                      </a:r>
                      <a:endParaRPr lang="en-IL" sz="1050" dirty="0">
                        <a:solidFill>
                          <a:schemeClr val="bg2">
                            <a:lumMod val="25000"/>
                          </a:schemeClr>
                        </a:solidFill>
                        <a:effectLst/>
                      </a:endParaRPr>
                    </a:p>
                    <a:p>
                      <a:pPr marL="288000" lvl="0" indent="-180000" algn="just" rtl="1">
                        <a:lnSpc>
                          <a:spcPct val="115000"/>
                        </a:lnSpc>
                        <a:spcAft>
                          <a:spcPts val="0"/>
                        </a:spcAft>
                        <a:buFont typeface="Symbol" panose="05050102010706020507" pitchFamily="18" charset="2"/>
                        <a:buChar char=""/>
                      </a:pPr>
                      <a:r>
                        <a:rPr lang="he-IL" sz="1050" dirty="0">
                          <a:solidFill>
                            <a:schemeClr val="bg2">
                              <a:lumMod val="25000"/>
                            </a:schemeClr>
                          </a:solidFill>
                          <a:effectLst/>
                        </a:rPr>
                        <a:t>שני סמינרים תיאורטי וסמינר טיפולי/ פרקטי (שנה א')</a:t>
                      </a:r>
                      <a:endParaRPr lang="en-IL" sz="1050" dirty="0">
                        <a:solidFill>
                          <a:schemeClr val="bg2">
                            <a:lumMod val="25000"/>
                          </a:schemeClr>
                        </a:solidFill>
                        <a:effectLst/>
                      </a:endParaRPr>
                    </a:p>
                    <a:p>
                      <a:pPr marL="288000" lvl="0" indent="-180000" algn="just" rtl="1">
                        <a:lnSpc>
                          <a:spcPct val="115000"/>
                        </a:lnSpc>
                        <a:spcAft>
                          <a:spcPts val="0"/>
                        </a:spcAft>
                        <a:buFont typeface="Symbol" panose="05050102010706020507" pitchFamily="18" charset="2"/>
                        <a:buChar char=""/>
                      </a:pPr>
                      <a:r>
                        <a:rPr lang="he-IL" sz="1050" dirty="0">
                          <a:solidFill>
                            <a:schemeClr val="bg2">
                              <a:lumMod val="25000"/>
                            </a:schemeClr>
                          </a:solidFill>
                          <a:effectLst/>
                        </a:rPr>
                        <a:t>3 קורסי חובה בתחום התמחות </a:t>
                      </a:r>
                      <a:endParaRPr lang="en-IL" sz="1050" dirty="0">
                        <a:solidFill>
                          <a:schemeClr val="bg2">
                            <a:lumMod val="25000"/>
                          </a:schemeClr>
                        </a:solidFill>
                        <a:effectLst/>
                        <a:latin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tc>
                  <a:txBody>
                    <a:bodyPr/>
                    <a:lstStyle/>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8 שש"ס*</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6 שש"ס</a:t>
                      </a:r>
                    </a:p>
                    <a:p>
                      <a:pPr algn="just" rtl="1">
                        <a:lnSpc>
                          <a:spcPct val="115000"/>
                        </a:lnSpc>
                        <a:spcAft>
                          <a:spcPts val="0"/>
                        </a:spcAft>
                      </a:pPr>
                      <a:endParaRPr lang="he-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15000"/>
                        </a:lnSpc>
                        <a:spcBef>
                          <a:spcPts val="0"/>
                        </a:spcBef>
                        <a:spcAft>
                          <a:spcPts val="0"/>
                        </a:spcAft>
                        <a:buClrTx/>
                        <a:buSzTx/>
                        <a:buFontTx/>
                        <a:buNone/>
                        <a:tabLst/>
                        <a:defRPr/>
                      </a:pPr>
                      <a:r>
                        <a:rPr lang="he-IL" sz="1050" dirty="0">
                          <a:solidFill>
                            <a:schemeClr val="tx1"/>
                          </a:solidFill>
                          <a:effectLst/>
                        </a:rPr>
                        <a:t>סה"כ 14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extLst>
                  <a:ext uri="{0D108BD9-81ED-4DB2-BD59-A6C34878D82A}">
                    <a16:rowId xmlns:a16="http://schemas.microsoft.com/office/drawing/2014/main" val="4292842395"/>
                  </a:ext>
                </a:extLst>
              </a:tr>
              <a:tr h="1592127">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ב'- קורסי מחקר</a:t>
                      </a:r>
                      <a:endParaRPr lang="en-IL" sz="1050" dirty="0">
                        <a:solidFill>
                          <a:schemeClr val="bg2">
                            <a:lumMod val="25000"/>
                          </a:schemeClr>
                        </a:solidFill>
                        <a:effectLst/>
                      </a:endParaRPr>
                    </a:p>
                    <a:p>
                      <a:pPr marL="0" lvl="0" indent="0" algn="just" rtl="1">
                        <a:lnSpc>
                          <a:spcPct val="115000"/>
                        </a:lnSpc>
                        <a:spcAft>
                          <a:spcPts val="0"/>
                        </a:spcAft>
                        <a:buFont typeface="Symbol" panose="05050102010706020507" pitchFamily="18" charset="2"/>
                        <a:buNone/>
                      </a:pPr>
                      <a:r>
                        <a:rPr lang="he-IL" sz="1050" u="none" dirty="0">
                          <a:solidFill>
                            <a:schemeClr val="bg2">
                              <a:lumMod val="25000"/>
                            </a:schemeClr>
                          </a:solidFill>
                          <a:effectLst/>
                        </a:rPr>
                        <a:t>   </a:t>
                      </a:r>
                      <a:r>
                        <a:rPr lang="he-IL" sz="1050" u="sng" dirty="0">
                          <a:solidFill>
                            <a:schemeClr val="bg2">
                              <a:lumMod val="25000"/>
                            </a:schemeClr>
                          </a:solidFill>
                          <a:effectLst/>
                        </a:rPr>
                        <a:t>שנה א'</a:t>
                      </a:r>
                      <a:endParaRPr lang="en-IL" sz="1050" dirty="0">
                        <a:solidFill>
                          <a:schemeClr val="bg2">
                            <a:lumMod val="25000"/>
                          </a:schemeClr>
                        </a:solidFill>
                        <a:effectLst/>
                      </a:endParaRPr>
                    </a:p>
                    <a:p>
                      <a:pPr marL="288000" lvl="0" indent="-180000" algn="just" rtl="1">
                        <a:lnSpc>
                          <a:spcPct val="115000"/>
                        </a:lnSpc>
                        <a:spcAft>
                          <a:spcPts val="0"/>
                        </a:spcAft>
                        <a:buFont typeface="Symbol" panose="05050102010706020507" pitchFamily="18" charset="2"/>
                        <a:buChar char=""/>
                      </a:pPr>
                      <a:r>
                        <a:rPr lang="he-IL" sz="1050" dirty="0">
                          <a:solidFill>
                            <a:schemeClr val="bg2">
                              <a:lumMod val="25000"/>
                            </a:schemeClr>
                          </a:solidFill>
                          <a:effectLst/>
                        </a:rPr>
                        <a:t>פילוסופיות המחקר ועו"ס  – ציון מעבר בקורס: 85</a:t>
                      </a:r>
                      <a:endParaRPr lang="en-IL" sz="1050" dirty="0">
                        <a:solidFill>
                          <a:schemeClr val="bg2">
                            <a:lumMod val="25000"/>
                          </a:schemeClr>
                        </a:solidFill>
                        <a:effectLst/>
                      </a:endParaRPr>
                    </a:p>
                    <a:p>
                      <a:pPr marL="288000" lvl="0" indent="-180000" algn="just" rtl="1">
                        <a:lnSpc>
                          <a:spcPct val="115000"/>
                        </a:lnSpc>
                        <a:spcAft>
                          <a:spcPts val="0"/>
                        </a:spcAft>
                        <a:buFont typeface="Symbol" panose="05050102010706020507" pitchFamily="18" charset="2"/>
                        <a:buChar char=""/>
                      </a:pPr>
                      <a:r>
                        <a:rPr lang="he-IL" sz="1050" dirty="0">
                          <a:solidFill>
                            <a:schemeClr val="bg2">
                              <a:lumMod val="25000"/>
                            </a:schemeClr>
                          </a:solidFill>
                          <a:effectLst/>
                        </a:rPr>
                        <a:t>סמינר הכנה לתזה </a:t>
                      </a:r>
                      <a:endParaRPr lang="en-IL" sz="1050" dirty="0">
                        <a:solidFill>
                          <a:schemeClr val="bg2">
                            <a:lumMod val="25000"/>
                          </a:schemeClr>
                        </a:solidFill>
                        <a:effectLst/>
                      </a:endParaRPr>
                    </a:p>
                    <a:p>
                      <a:pPr marL="0" lvl="0" indent="0" algn="just" rtl="1">
                        <a:lnSpc>
                          <a:spcPct val="115000"/>
                        </a:lnSpc>
                        <a:spcAft>
                          <a:spcPts val="0"/>
                        </a:spcAft>
                        <a:buFont typeface="Symbol" panose="05050102010706020507" pitchFamily="18" charset="2"/>
                        <a:buNone/>
                      </a:pPr>
                      <a:r>
                        <a:rPr lang="he-IL" sz="1050" u="none" dirty="0">
                          <a:solidFill>
                            <a:schemeClr val="bg2">
                              <a:lumMod val="25000"/>
                            </a:schemeClr>
                          </a:solidFill>
                          <a:effectLst/>
                        </a:rPr>
                        <a:t>   </a:t>
                      </a:r>
                      <a:r>
                        <a:rPr lang="he-IL" sz="1050" u="sng" dirty="0">
                          <a:solidFill>
                            <a:schemeClr val="bg2">
                              <a:lumMod val="25000"/>
                            </a:schemeClr>
                          </a:solidFill>
                          <a:effectLst/>
                        </a:rPr>
                        <a:t>שנה ב'</a:t>
                      </a:r>
                      <a:endParaRPr lang="en-IL" sz="1050" dirty="0">
                        <a:solidFill>
                          <a:schemeClr val="bg2">
                            <a:lumMod val="25000"/>
                          </a:schemeClr>
                        </a:solidFill>
                        <a:effectLst/>
                      </a:endParaRPr>
                    </a:p>
                    <a:p>
                      <a:pPr marL="108000" lvl="0" indent="0" algn="just" rtl="1">
                        <a:lnSpc>
                          <a:spcPct val="115000"/>
                        </a:lnSpc>
                        <a:spcAft>
                          <a:spcPts val="0"/>
                        </a:spcAft>
                        <a:buFont typeface="Symbol" panose="05050102010706020507" pitchFamily="18" charset="2"/>
                        <a:buNone/>
                      </a:pPr>
                      <a:r>
                        <a:rPr lang="he-IL" sz="1050" dirty="0">
                          <a:solidFill>
                            <a:schemeClr val="bg2">
                              <a:lumMod val="25000"/>
                            </a:schemeClr>
                          </a:solidFill>
                          <a:effectLst/>
                        </a:rPr>
                        <a:t>שיטות מחקר איכותני </a:t>
                      </a:r>
                      <a:r>
                        <a:rPr lang="he-IL" sz="1050" u="sng" dirty="0">
                          <a:solidFill>
                            <a:schemeClr val="bg2">
                              <a:lumMod val="25000"/>
                            </a:schemeClr>
                          </a:solidFill>
                          <a:effectLst/>
                        </a:rPr>
                        <a:t>או</a:t>
                      </a:r>
                      <a:r>
                        <a:rPr lang="he-IL" sz="1050" dirty="0">
                          <a:solidFill>
                            <a:schemeClr val="bg2">
                              <a:lumMod val="25000"/>
                            </a:schemeClr>
                          </a:solidFill>
                          <a:effectLst/>
                        </a:rPr>
                        <a:t> סטטיסטיקה למתקדמים כמותני</a:t>
                      </a:r>
                      <a:endParaRPr lang="en-IL" sz="1050" dirty="0">
                        <a:solidFill>
                          <a:schemeClr val="bg2">
                            <a:lumMod val="25000"/>
                          </a:schemeClr>
                        </a:solidFill>
                        <a:effectLst/>
                      </a:endParaRPr>
                    </a:p>
                  </a:txBody>
                  <a:tcPr marL="44490" marR="44490" marT="0" marB="0">
                    <a:solidFill>
                      <a:schemeClr val="accent1">
                        <a:lumMod val="40000"/>
                        <a:lumOff val="60000"/>
                      </a:schemeClr>
                    </a:solidFill>
                  </a:tcPr>
                </a:tc>
                <a:tc>
                  <a:txBody>
                    <a:bodyPr/>
                    <a:lstStyle/>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2 שש"ס</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2 שש"ס</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2 שש"ס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marL="0" marR="0" lvl="0" indent="0" algn="just" defTabSz="914400" rtl="1" eaLnBrk="1" fontAlgn="auto" latinLnBrk="0" hangingPunct="1">
                        <a:lnSpc>
                          <a:spcPct val="115000"/>
                        </a:lnSpc>
                        <a:spcBef>
                          <a:spcPts val="0"/>
                        </a:spcBef>
                        <a:spcAft>
                          <a:spcPts val="0"/>
                        </a:spcAft>
                        <a:buClrTx/>
                        <a:buSzTx/>
                        <a:buFontTx/>
                        <a:buNone/>
                        <a:tabLst/>
                        <a:defRPr/>
                      </a:pPr>
                      <a:r>
                        <a:rPr lang="he-IL" sz="1050" dirty="0">
                          <a:solidFill>
                            <a:schemeClr val="tx1"/>
                          </a:solidFill>
                          <a:effectLst/>
                        </a:rPr>
                        <a:t>סה"כ 6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extLst>
                  <a:ext uri="{0D108BD9-81ED-4DB2-BD59-A6C34878D82A}">
                    <a16:rowId xmlns:a16="http://schemas.microsoft.com/office/drawing/2014/main" val="3619023883"/>
                  </a:ext>
                </a:extLst>
              </a:tr>
              <a:tr h="419868">
                <a:tc>
                  <a:txBody>
                    <a:bodyPr/>
                    <a:lstStyle/>
                    <a:p>
                      <a:pPr algn="just" rtl="1">
                        <a:lnSpc>
                          <a:spcPct val="115000"/>
                        </a:lnSpc>
                        <a:spcAft>
                          <a:spcPts val="1000"/>
                        </a:spcAft>
                      </a:pPr>
                      <a:r>
                        <a:rPr lang="he-IL" sz="1050" u="none" dirty="0">
                          <a:solidFill>
                            <a:schemeClr val="bg2">
                              <a:lumMod val="25000"/>
                            </a:schemeClr>
                          </a:solidFill>
                          <a:effectLst/>
                        </a:rPr>
                        <a:t>   </a:t>
                      </a:r>
                      <a:r>
                        <a:rPr lang="he-IL" sz="1050" u="sng" dirty="0">
                          <a:solidFill>
                            <a:schemeClr val="bg2">
                              <a:lumMod val="25000"/>
                            </a:schemeClr>
                          </a:solidFill>
                          <a:effectLst/>
                        </a:rPr>
                        <a:t>אשכול ג'- קורסי מאקר</a:t>
                      </a:r>
                      <a:r>
                        <a:rPr lang="he-IL" sz="1050" dirty="0">
                          <a:solidFill>
                            <a:schemeClr val="bg2">
                              <a:lumMod val="25000"/>
                            </a:schemeClr>
                          </a:solidFill>
                          <a:effectLst/>
                        </a:rPr>
                        <a:t>ו </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tc>
                  <a:txBody>
                    <a:bodyPr/>
                    <a:lstStyle/>
                    <a:p>
                      <a:pPr algn="r" rtl="1">
                        <a:lnSpc>
                          <a:spcPct val="115000"/>
                        </a:lnSpc>
                        <a:spcAft>
                          <a:spcPts val="0"/>
                        </a:spcAft>
                      </a:pPr>
                      <a:r>
                        <a:rPr lang="he-IL" sz="1050" dirty="0">
                          <a:effectLst/>
                        </a:rPr>
                        <a:t>4  שש"ס	</a:t>
                      </a:r>
                      <a:endParaRPr lang="en-IL" sz="105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extLst>
                  <a:ext uri="{0D108BD9-81ED-4DB2-BD59-A6C34878D82A}">
                    <a16:rowId xmlns:a16="http://schemas.microsoft.com/office/drawing/2014/main" val="2671657850"/>
                  </a:ext>
                </a:extLst>
              </a:tr>
              <a:tr h="474532">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ד'- קורסי בחירה  </a:t>
                      </a:r>
                      <a:r>
                        <a:rPr lang="he-IL" sz="1050" dirty="0">
                          <a:solidFill>
                            <a:schemeClr val="bg2">
                              <a:lumMod val="25000"/>
                            </a:schemeClr>
                          </a:solidFill>
                          <a:effectLst/>
                        </a:rPr>
                        <a:t>(עד סיום התואר) </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tc>
                  <a:txBody>
                    <a:bodyPr/>
                    <a:lstStyle/>
                    <a:p>
                      <a:pPr algn="just" rtl="1">
                        <a:lnSpc>
                          <a:spcPct val="115000"/>
                        </a:lnSpc>
                        <a:spcAft>
                          <a:spcPts val="0"/>
                        </a:spcAft>
                      </a:pPr>
                      <a:r>
                        <a:rPr lang="he-IL" sz="1050" dirty="0">
                          <a:effectLst/>
                        </a:rPr>
                        <a:t>4 שש"ס</a:t>
                      </a:r>
                      <a:endParaRPr lang="en-IL" sz="105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extLst>
                  <a:ext uri="{0D108BD9-81ED-4DB2-BD59-A6C34878D82A}">
                    <a16:rowId xmlns:a16="http://schemas.microsoft.com/office/drawing/2014/main" val="399301859"/>
                  </a:ext>
                </a:extLst>
              </a:tr>
              <a:tr h="451226">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ה'- פרקטיקום  </a:t>
                      </a:r>
                      <a:r>
                        <a:rPr lang="he-IL" sz="1050" dirty="0">
                          <a:solidFill>
                            <a:schemeClr val="bg2">
                              <a:lumMod val="25000"/>
                            </a:schemeClr>
                          </a:solidFill>
                          <a:effectLst/>
                        </a:rPr>
                        <a:t>(שנה ב')</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tc>
                  <a:txBody>
                    <a:bodyPr/>
                    <a:lstStyle/>
                    <a:p>
                      <a:pPr algn="r" rtl="1">
                        <a:lnSpc>
                          <a:spcPct val="115000"/>
                        </a:lnSpc>
                        <a:spcAft>
                          <a:spcPts val="0"/>
                        </a:spcAft>
                      </a:pPr>
                      <a:r>
                        <a:rPr lang="he-IL" sz="1050" dirty="0">
                          <a:effectLst/>
                        </a:rPr>
                        <a:t>4  שש"ס	</a:t>
                      </a:r>
                      <a:endParaRPr lang="en-IL" sz="105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extLst>
                  <a:ext uri="{0D108BD9-81ED-4DB2-BD59-A6C34878D82A}">
                    <a16:rowId xmlns:a16="http://schemas.microsoft.com/office/drawing/2014/main" val="1602518098"/>
                  </a:ext>
                </a:extLst>
              </a:tr>
              <a:tr h="448060">
                <a:tc>
                  <a:txBody>
                    <a:bodyPr/>
                    <a:lstStyle/>
                    <a:p>
                      <a:pPr algn="just" rtl="1">
                        <a:lnSpc>
                          <a:spcPct val="115000"/>
                        </a:lnSpc>
                        <a:spcAft>
                          <a:spcPts val="0"/>
                        </a:spcAft>
                      </a:pPr>
                      <a:r>
                        <a:rPr lang="he-IL" sz="1050" dirty="0">
                          <a:solidFill>
                            <a:schemeClr val="bg2">
                              <a:lumMod val="25000"/>
                            </a:schemeClr>
                          </a:solidFill>
                          <a:effectLst/>
                        </a:rPr>
                        <a:t>   עבודת גמר מחקרית (תזה) </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tc>
                  <a:txBody>
                    <a:bodyPr/>
                    <a:lstStyle/>
                    <a:p>
                      <a:pPr algn="just" rtl="1">
                        <a:lnSpc>
                          <a:spcPct val="115000"/>
                        </a:lnSpc>
                        <a:spcAft>
                          <a:spcPts val="0"/>
                        </a:spcAft>
                      </a:pPr>
                      <a:r>
                        <a:rPr lang="he-IL" sz="1050" dirty="0">
                          <a:effectLst/>
                        </a:rPr>
                        <a:t>4 שש"ס</a:t>
                      </a:r>
                      <a:endParaRPr lang="en-IL" sz="105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extLst>
                  <a:ext uri="{0D108BD9-81ED-4DB2-BD59-A6C34878D82A}">
                    <a16:rowId xmlns:a16="http://schemas.microsoft.com/office/drawing/2014/main" val="717340792"/>
                  </a:ext>
                </a:extLst>
              </a:tr>
              <a:tr h="406604">
                <a:tc>
                  <a:txBody>
                    <a:bodyPr/>
                    <a:lstStyle/>
                    <a:p>
                      <a:pPr algn="just" rtl="1">
                        <a:lnSpc>
                          <a:spcPct val="115000"/>
                        </a:lnSpc>
                        <a:spcAft>
                          <a:spcPts val="0"/>
                        </a:spcAft>
                      </a:pPr>
                      <a:r>
                        <a:rPr lang="he-IL" sz="1050" u="none" dirty="0">
                          <a:solidFill>
                            <a:schemeClr val="bg1"/>
                          </a:solidFill>
                          <a:effectLst/>
                        </a:rPr>
                        <a:t>   </a:t>
                      </a:r>
                      <a:r>
                        <a:rPr lang="he-IL" sz="1050" u="sng" dirty="0">
                          <a:solidFill>
                            <a:schemeClr val="bg1"/>
                          </a:solidFill>
                          <a:effectLst/>
                        </a:rPr>
                        <a:t>סה"כ שעות לתואר</a:t>
                      </a:r>
                      <a:endParaRPr lang="en-IL" sz="105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solidFill>
                  </a:tcPr>
                </a:tc>
                <a:tc>
                  <a:txBody>
                    <a:bodyPr/>
                    <a:lstStyle/>
                    <a:p>
                      <a:pPr algn="just" rtl="1">
                        <a:lnSpc>
                          <a:spcPct val="115000"/>
                        </a:lnSpc>
                        <a:spcAft>
                          <a:spcPts val="0"/>
                        </a:spcAft>
                      </a:pPr>
                      <a:r>
                        <a:rPr lang="he-IL" sz="1050" b="1" dirty="0">
                          <a:solidFill>
                            <a:schemeClr val="bg1"/>
                          </a:solidFill>
                          <a:effectLst/>
                        </a:rPr>
                        <a:t>36 שש"ס</a:t>
                      </a:r>
                      <a:endParaRPr lang="en-IL" sz="105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solidFill>
                  </a:tcPr>
                </a:tc>
                <a:extLst>
                  <a:ext uri="{0D108BD9-81ED-4DB2-BD59-A6C34878D82A}">
                    <a16:rowId xmlns:a16="http://schemas.microsoft.com/office/drawing/2014/main" val="1275783631"/>
                  </a:ext>
                </a:extLst>
              </a:tr>
            </a:tbl>
          </a:graphicData>
        </a:graphic>
      </p:graphicFrame>
      <p:pic>
        <p:nvPicPr>
          <p:cNvPr id="6" name="תמונה 5">
            <a:extLst>
              <a:ext uri="{FF2B5EF4-FFF2-40B4-BE49-F238E27FC236}">
                <a16:creationId xmlns:a16="http://schemas.microsoft.com/office/drawing/2014/main" id="{3C585D8C-4ACE-4137-9E3E-72D69042D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958" y="5373687"/>
            <a:ext cx="2649042" cy="2649042"/>
          </a:xfrm>
          <a:prstGeom prst="rect">
            <a:avLst/>
          </a:prstGeom>
        </p:spPr>
      </p:pic>
      <p:graphicFrame>
        <p:nvGraphicFramePr>
          <p:cNvPr id="7" name="Table 3">
            <a:extLst>
              <a:ext uri="{FF2B5EF4-FFF2-40B4-BE49-F238E27FC236}">
                <a16:creationId xmlns:a16="http://schemas.microsoft.com/office/drawing/2014/main" id="{72FE448F-0927-4E9A-8EB2-0C6B3C1466F1}"/>
              </a:ext>
            </a:extLst>
          </p:cNvPr>
          <p:cNvGraphicFramePr>
            <a:graphicFrameLocks noGrp="1"/>
          </p:cNvGraphicFramePr>
          <p:nvPr>
            <p:extLst>
              <p:ext uri="{D42A27DB-BD31-4B8C-83A1-F6EECF244321}">
                <p14:modId xmlns:p14="http://schemas.microsoft.com/office/powerpoint/2010/main" val="254040535"/>
              </p:ext>
            </p:extLst>
          </p:nvPr>
        </p:nvGraphicFramePr>
        <p:xfrm>
          <a:off x="862903" y="931512"/>
          <a:ext cx="4883379" cy="5267157"/>
        </p:xfrm>
        <a:graphic>
          <a:graphicData uri="http://schemas.openxmlformats.org/drawingml/2006/table">
            <a:tbl>
              <a:tblPr rtl="1" firstRow="1" firstCol="1" bandRow="1">
                <a:tableStyleId>{5C22544A-7EE6-4342-B048-85BDC9FD1C3A}</a:tableStyleId>
              </a:tblPr>
              <a:tblGrid>
                <a:gridCol w="3505082">
                  <a:extLst>
                    <a:ext uri="{9D8B030D-6E8A-4147-A177-3AD203B41FA5}">
                      <a16:colId xmlns:a16="http://schemas.microsoft.com/office/drawing/2014/main" val="1456357934"/>
                    </a:ext>
                  </a:extLst>
                </a:gridCol>
                <a:gridCol w="1378297">
                  <a:extLst>
                    <a:ext uri="{9D8B030D-6E8A-4147-A177-3AD203B41FA5}">
                      <a16:colId xmlns:a16="http://schemas.microsoft.com/office/drawing/2014/main" val="3432162760"/>
                    </a:ext>
                  </a:extLst>
                </a:gridCol>
              </a:tblGrid>
              <a:tr h="475633">
                <a:tc gridSpan="2">
                  <a:txBody>
                    <a:bodyPr/>
                    <a:lstStyle/>
                    <a:p>
                      <a:pPr algn="ctr" rtl="1">
                        <a:lnSpc>
                          <a:spcPct val="115000"/>
                        </a:lnSpc>
                        <a:spcAft>
                          <a:spcPts val="0"/>
                        </a:spcAft>
                      </a:pPr>
                      <a:r>
                        <a:rPr lang="he-IL" sz="1200" dirty="0">
                          <a:effectLst/>
                        </a:rPr>
                        <a:t>מסלול ב'  (ללא תזה)</a:t>
                      </a:r>
                      <a:endParaRPr lang="en-IL" sz="120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tc>
                <a:tc hMerge="1">
                  <a:txBody>
                    <a:bodyPr/>
                    <a:lstStyle/>
                    <a:p>
                      <a:pPr algn="just" rtl="1">
                        <a:lnSpc>
                          <a:spcPct val="115000"/>
                        </a:lnSpc>
                        <a:spcAft>
                          <a:spcPts val="0"/>
                        </a:spcAft>
                      </a:pPr>
                      <a:endParaRPr lang="en-IL" sz="1000" dirty="0">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tc>
                <a:extLst>
                  <a:ext uri="{0D108BD9-81ED-4DB2-BD59-A6C34878D82A}">
                    <a16:rowId xmlns:a16="http://schemas.microsoft.com/office/drawing/2014/main" val="2489618071"/>
                  </a:ext>
                </a:extLst>
              </a:tr>
              <a:tr h="1038411">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א'- קורסים בתחום התמחות</a:t>
                      </a:r>
                      <a:endParaRPr lang="en-IL" sz="1050" dirty="0">
                        <a:solidFill>
                          <a:schemeClr val="bg2">
                            <a:lumMod val="25000"/>
                          </a:schemeClr>
                        </a:solidFill>
                        <a:effectLst/>
                      </a:endParaRPr>
                    </a:p>
                    <a:p>
                      <a:pPr marL="288000" lvl="0" indent="-180000" algn="just" rtl="1">
                        <a:lnSpc>
                          <a:spcPct val="115000"/>
                        </a:lnSpc>
                        <a:spcAft>
                          <a:spcPts val="0"/>
                        </a:spcAft>
                        <a:buFont typeface="Symbol" panose="05050102010706020507" pitchFamily="18" charset="2"/>
                        <a:buChar char=""/>
                      </a:pPr>
                      <a:r>
                        <a:rPr lang="he-IL" sz="1050" dirty="0">
                          <a:solidFill>
                            <a:schemeClr val="bg2">
                              <a:lumMod val="25000"/>
                            </a:schemeClr>
                          </a:solidFill>
                          <a:effectLst/>
                        </a:rPr>
                        <a:t>שני סמינרים תיאורטי וסמינר טיפולי/ פרקטי (שנה א')</a:t>
                      </a:r>
                      <a:endParaRPr lang="en-IL" sz="1050" dirty="0">
                        <a:solidFill>
                          <a:schemeClr val="bg2">
                            <a:lumMod val="25000"/>
                          </a:schemeClr>
                        </a:solidFill>
                        <a:effectLst/>
                      </a:endParaRPr>
                    </a:p>
                    <a:p>
                      <a:pPr marL="288000" lvl="0" indent="-180000" algn="just" rtl="1">
                        <a:lnSpc>
                          <a:spcPct val="115000"/>
                        </a:lnSpc>
                        <a:spcAft>
                          <a:spcPts val="0"/>
                        </a:spcAft>
                        <a:buFont typeface="Symbol" panose="05050102010706020507" pitchFamily="18" charset="2"/>
                        <a:buChar char=""/>
                      </a:pPr>
                      <a:r>
                        <a:rPr lang="he-IL" sz="1050" dirty="0">
                          <a:solidFill>
                            <a:schemeClr val="bg2">
                              <a:lumMod val="25000"/>
                            </a:schemeClr>
                          </a:solidFill>
                          <a:effectLst/>
                        </a:rPr>
                        <a:t>3 קורסי חובה בתחום התמחות </a:t>
                      </a:r>
                      <a:endParaRPr lang="en-IL" sz="1050" dirty="0">
                        <a:solidFill>
                          <a:schemeClr val="bg2">
                            <a:lumMod val="25000"/>
                          </a:schemeClr>
                        </a:solidFill>
                        <a:effectLst/>
                        <a:latin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tc>
                  <a:txBody>
                    <a:bodyPr/>
                    <a:lstStyle/>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8 שש"ס</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6 שש"ס</a:t>
                      </a:r>
                    </a:p>
                    <a:p>
                      <a:pPr algn="just" rtl="1">
                        <a:lnSpc>
                          <a:spcPct val="115000"/>
                        </a:lnSpc>
                        <a:spcAft>
                          <a:spcPts val="0"/>
                        </a:spcAft>
                      </a:pPr>
                      <a:endParaRPr lang="he-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he-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rPr>
                        <a:t>סה"כ 14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extLst>
                  <a:ext uri="{0D108BD9-81ED-4DB2-BD59-A6C34878D82A}">
                    <a16:rowId xmlns:a16="http://schemas.microsoft.com/office/drawing/2014/main" val="4292842395"/>
                  </a:ext>
                </a:extLst>
              </a:tr>
              <a:tr h="1277820">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ב'- קורסי מחקר</a:t>
                      </a:r>
                      <a:endParaRPr lang="en-IL" sz="1050" dirty="0">
                        <a:solidFill>
                          <a:schemeClr val="bg2">
                            <a:lumMod val="25000"/>
                          </a:schemeClr>
                        </a:solidFill>
                        <a:effectLst/>
                      </a:endParaRPr>
                    </a:p>
                    <a:p>
                      <a:pPr marL="0" lvl="0" indent="0" algn="just" rtl="1">
                        <a:lnSpc>
                          <a:spcPct val="115000"/>
                        </a:lnSpc>
                        <a:spcAft>
                          <a:spcPts val="0"/>
                        </a:spcAft>
                        <a:buFont typeface="Symbol" panose="05050102010706020507" pitchFamily="18" charset="2"/>
                        <a:buNone/>
                      </a:pPr>
                      <a:r>
                        <a:rPr lang="en-US" sz="1050" dirty="0">
                          <a:solidFill>
                            <a:schemeClr val="bg2">
                              <a:lumMod val="25000"/>
                            </a:schemeClr>
                          </a:solidFill>
                          <a:effectLst/>
                        </a:rPr>
                        <a:t>   </a:t>
                      </a:r>
                      <a:r>
                        <a:rPr lang="he-IL" sz="1050" dirty="0">
                          <a:solidFill>
                            <a:schemeClr val="bg2">
                              <a:lumMod val="25000"/>
                            </a:schemeClr>
                          </a:solidFill>
                          <a:effectLst/>
                        </a:rPr>
                        <a:t> </a:t>
                      </a:r>
                      <a:r>
                        <a:rPr lang="he-IL" sz="1050" u="sng" dirty="0">
                          <a:solidFill>
                            <a:schemeClr val="bg2">
                              <a:lumMod val="25000"/>
                            </a:schemeClr>
                          </a:solidFill>
                          <a:effectLst/>
                        </a:rPr>
                        <a:t>שנה א'</a:t>
                      </a:r>
                      <a:r>
                        <a:rPr lang="en-US" sz="1050" dirty="0">
                          <a:solidFill>
                            <a:schemeClr val="bg2">
                              <a:lumMod val="25000"/>
                            </a:schemeClr>
                          </a:solidFill>
                          <a:effectLst/>
                        </a:rPr>
                        <a:t> </a:t>
                      </a:r>
                      <a:endParaRPr lang="en-IL" sz="1050" dirty="0">
                        <a:solidFill>
                          <a:schemeClr val="bg2">
                            <a:lumMod val="25000"/>
                          </a:schemeClr>
                        </a:solidFill>
                        <a:effectLst/>
                      </a:endParaRPr>
                    </a:p>
                    <a:p>
                      <a:pPr marL="0" lvl="0" indent="0" algn="just" rtl="1">
                        <a:lnSpc>
                          <a:spcPct val="115000"/>
                        </a:lnSpc>
                        <a:spcAft>
                          <a:spcPts val="0"/>
                        </a:spcAft>
                        <a:buFont typeface="Symbol" panose="05050102010706020507" pitchFamily="18" charset="2"/>
                        <a:buNone/>
                      </a:pPr>
                      <a:r>
                        <a:rPr lang="he-IL" sz="1050" dirty="0">
                          <a:solidFill>
                            <a:schemeClr val="bg2">
                              <a:lumMod val="25000"/>
                            </a:schemeClr>
                          </a:solidFill>
                          <a:effectLst/>
                        </a:rPr>
                        <a:t>   סמסטר א-  שיטות מחקר 1  </a:t>
                      </a:r>
                    </a:p>
                    <a:p>
                      <a:pPr marL="0" lvl="0" indent="0" algn="just" rtl="1">
                        <a:lnSpc>
                          <a:spcPct val="115000"/>
                        </a:lnSpc>
                        <a:spcAft>
                          <a:spcPts val="0"/>
                        </a:spcAft>
                        <a:buFont typeface="Symbol" panose="05050102010706020507" pitchFamily="18" charset="2"/>
                        <a:buNone/>
                      </a:pPr>
                      <a:r>
                        <a:rPr lang="he-IL" sz="1050" dirty="0">
                          <a:solidFill>
                            <a:schemeClr val="bg2">
                              <a:lumMod val="25000"/>
                            </a:schemeClr>
                          </a:solidFill>
                          <a:effectLst/>
                        </a:rPr>
                        <a:t>   סמסטר ב  - סטטיסטיקה ומחשבים (מתוקשב)</a:t>
                      </a:r>
                      <a:endParaRPr lang="en-IL" sz="1050" dirty="0">
                        <a:solidFill>
                          <a:schemeClr val="bg2">
                            <a:lumMod val="25000"/>
                          </a:schemeClr>
                        </a:solidFill>
                        <a:effectLst/>
                        <a:latin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tc>
                  <a:txBody>
                    <a:bodyPr/>
                    <a:lstStyle/>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  </a:t>
                      </a: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2 שש"ס</a:t>
                      </a:r>
                    </a:p>
                    <a:p>
                      <a:pPr algn="just" rtl="1">
                        <a:lnSpc>
                          <a:spcPct val="115000"/>
                        </a:lnSpc>
                        <a:spcAft>
                          <a:spcPts val="0"/>
                        </a:spcAft>
                      </a:pPr>
                      <a:endParaRPr lang="en-IL" sz="1050" dirty="0">
                        <a:solidFill>
                          <a:schemeClr val="tx1"/>
                        </a:solidFill>
                        <a:effectLst/>
                      </a:endParaRPr>
                    </a:p>
                    <a:p>
                      <a:pPr algn="just" rtl="1">
                        <a:lnSpc>
                          <a:spcPct val="115000"/>
                        </a:lnSpc>
                        <a:spcAft>
                          <a:spcPts val="0"/>
                        </a:spcAft>
                      </a:pPr>
                      <a:r>
                        <a:rPr lang="he-IL" sz="1050" dirty="0">
                          <a:solidFill>
                            <a:schemeClr val="tx1"/>
                          </a:solidFill>
                          <a:effectLst/>
                        </a:rPr>
                        <a:t>2 שש"ס</a:t>
                      </a:r>
                    </a:p>
                    <a:p>
                      <a:pPr algn="just" rtl="1">
                        <a:lnSpc>
                          <a:spcPct val="115000"/>
                        </a:lnSpc>
                        <a:spcAft>
                          <a:spcPts val="0"/>
                        </a:spcAft>
                      </a:pPr>
                      <a:endParaRPr lang="he-IL" sz="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he-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rPr>
                        <a:t>סה"כ 4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extLst>
                  <a:ext uri="{0D108BD9-81ED-4DB2-BD59-A6C34878D82A}">
                    <a16:rowId xmlns:a16="http://schemas.microsoft.com/office/drawing/2014/main" val="3619023883"/>
                  </a:ext>
                </a:extLst>
              </a:tr>
              <a:tr h="529603">
                <a:tc>
                  <a:txBody>
                    <a:bodyPr/>
                    <a:lstStyle/>
                    <a:p>
                      <a:pPr algn="just" rtl="1">
                        <a:lnSpc>
                          <a:spcPct val="115000"/>
                        </a:lnSpc>
                        <a:spcAft>
                          <a:spcPts val="1000"/>
                        </a:spcAft>
                      </a:pPr>
                      <a:r>
                        <a:rPr lang="he-IL" sz="1050" u="none" dirty="0">
                          <a:solidFill>
                            <a:schemeClr val="bg2">
                              <a:lumMod val="25000"/>
                            </a:schemeClr>
                          </a:solidFill>
                          <a:effectLst/>
                        </a:rPr>
                        <a:t>   </a:t>
                      </a:r>
                      <a:r>
                        <a:rPr lang="he-IL" sz="1050" u="sng" dirty="0">
                          <a:solidFill>
                            <a:schemeClr val="bg2">
                              <a:lumMod val="25000"/>
                            </a:schemeClr>
                          </a:solidFill>
                          <a:effectLst/>
                        </a:rPr>
                        <a:t>אשכול ג'- קורסי מאקר</a:t>
                      </a:r>
                      <a:r>
                        <a:rPr lang="he-IL" sz="1050" dirty="0">
                          <a:solidFill>
                            <a:schemeClr val="bg2">
                              <a:lumMod val="25000"/>
                            </a:schemeClr>
                          </a:solidFill>
                          <a:effectLst/>
                        </a:rPr>
                        <a:t>ו </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tc>
                  <a:txBody>
                    <a:bodyPr/>
                    <a:lstStyle/>
                    <a:p>
                      <a:pPr algn="just" rtl="1">
                        <a:lnSpc>
                          <a:spcPct val="115000"/>
                        </a:lnSpc>
                        <a:spcAft>
                          <a:spcPts val="0"/>
                        </a:spcAft>
                      </a:pPr>
                      <a:r>
                        <a:rPr lang="he-IL" sz="1050" dirty="0">
                          <a:solidFill>
                            <a:schemeClr val="tx1"/>
                          </a:solidFill>
                          <a:effectLst/>
                        </a:rPr>
                        <a:t>4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extLst>
                  <a:ext uri="{0D108BD9-81ED-4DB2-BD59-A6C34878D82A}">
                    <a16:rowId xmlns:a16="http://schemas.microsoft.com/office/drawing/2014/main" val="2671657850"/>
                  </a:ext>
                </a:extLst>
              </a:tr>
              <a:tr h="506184">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ד'- קורסי בחירה</a:t>
                      </a:r>
                      <a:r>
                        <a:rPr lang="he-IL" sz="1050" u="none" dirty="0">
                          <a:solidFill>
                            <a:schemeClr val="bg2">
                              <a:lumMod val="25000"/>
                            </a:schemeClr>
                          </a:solidFill>
                          <a:effectLst/>
                        </a:rPr>
                        <a:t>  </a:t>
                      </a:r>
                      <a:r>
                        <a:rPr lang="he-IL" sz="1050" dirty="0">
                          <a:solidFill>
                            <a:schemeClr val="bg2">
                              <a:lumMod val="25000"/>
                            </a:schemeClr>
                          </a:solidFill>
                          <a:effectLst/>
                        </a:rPr>
                        <a:t>(עד סיום התואר) </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tc>
                  <a:txBody>
                    <a:bodyPr/>
                    <a:lstStyle/>
                    <a:p>
                      <a:pPr algn="just" rtl="1">
                        <a:lnSpc>
                          <a:spcPct val="115000"/>
                        </a:lnSpc>
                        <a:spcAft>
                          <a:spcPts val="0"/>
                        </a:spcAft>
                      </a:pPr>
                      <a:r>
                        <a:rPr lang="he-IL" sz="1050" dirty="0">
                          <a:solidFill>
                            <a:schemeClr val="tx1"/>
                          </a:solidFill>
                          <a:effectLst/>
                        </a:rPr>
                        <a:t>14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extLst>
                  <a:ext uri="{0D108BD9-81ED-4DB2-BD59-A6C34878D82A}">
                    <a16:rowId xmlns:a16="http://schemas.microsoft.com/office/drawing/2014/main" val="399301859"/>
                  </a:ext>
                </a:extLst>
              </a:tr>
              <a:tr h="462168">
                <a:tc>
                  <a:txBody>
                    <a:bodyPr/>
                    <a:lstStyle/>
                    <a:p>
                      <a:pPr algn="just" rtl="1">
                        <a:lnSpc>
                          <a:spcPct val="115000"/>
                        </a:lnSpc>
                        <a:spcAft>
                          <a:spcPts val="0"/>
                        </a:spcAft>
                      </a:pPr>
                      <a:r>
                        <a:rPr lang="he-IL" sz="1050" u="none" dirty="0">
                          <a:solidFill>
                            <a:schemeClr val="bg2">
                              <a:lumMod val="25000"/>
                            </a:schemeClr>
                          </a:solidFill>
                          <a:effectLst/>
                        </a:rPr>
                        <a:t>   </a:t>
                      </a:r>
                      <a:r>
                        <a:rPr lang="he-IL" sz="1050" u="sng" dirty="0">
                          <a:solidFill>
                            <a:schemeClr val="bg2">
                              <a:lumMod val="25000"/>
                            </a:schemeClr>
                          </a:solidFill>
                          <a:effectLst/>
                        </a:rPr>
                        <a:t>אשכול ה'- פרקטיקום</a:t>
                      </a:r>
                      <a:r>
                        <a:rPr lang="he-IL" sz="1050" u="none" dirty="0">
                          <a:solidFill>
                            <a:schemeClr val="bg2">
                              <a:lumMod val="25000"/>
                            </a:schemeClr>
                          </a:solidFill>
                          <a:effectLst/>
                        </a:rPr>
                        <a:t>  </a:t>
                      </a:r>
                      <a:r>
                        <a:rPr lang="he-IL" sz="1050" dirty="0">
                          <a:solidFill>
                            <a:schemeClr val="bg2">
                              <a:lumMod val="25000"/>
                            </a:schemeClr>
                          </a:solidFill>
                          <a:effectLst/>
                        </a:rPr>
                        <a:t>(שנה ב')</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tc>
                  <a:txBody>
                    <a:bodyPr/>
                    <a:lstStyle/>
                    <a:p>
                      <a:pPr algn="just" rtl="1">
                        <a:lnSpc>
                          <a:spcPct val="115000"/>
                        </a:lnSpc>
                        <a:spcAft>
                          <a:spcPts val="0"/>
                        </a:spcAft>
                      </a:pPr>
                      <a:r>
                        <a:rPr lang="he-IL" sz="1050" dirty="0">
                          <a:solidFill>
                            <a:schemeClr val="tx1"/>
                          </a:solidFill>
                          <a:effectLst/>
                        </a:rPr>
                        <a:t>4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60000"/>
                        <a:lumOff val="40000"/>
                      </a:schemeClr>
                    </a:solidFill>
                  </a:tcPr>
                </a:tc>
                <a:extLst>
                  <a:ext uri="{0D108BD9-81ED-4DB2-BD59-A6C34878D82A}">
                    <a16:rowId xmlns:a16="http://schemas.microsoft.com/office/drawing/2014/main" val="1602518098"/>
                  </a:ext>
                </a:extLst>
              </a:tr>
              <a:tr h="482751">
                <a:tc>
                  <a:txBody>
                    <a:bodyPr/>
                    <a:lstStyle/>
                    <a:p>
                      <a:pPr algn="just" rtl="1">
                        <a:lnSpc>
                          <a:spcPct val="115000"/>
                        </a:lnSpc>
                        <a:spcAft>
                          <a:spcPts val="0"/>
                        </a:spcAft>
                      </a:pPr>
                      <a:r>
                        <a:rPr lang="he-IL" sz="1050" dirty="0">
                          <a:solidFill>
                            <a:schemeClr val="bg2">
                              <a:lumMod val="25000"/>
                            </a:schemeClr>
                          </a:solidFill>
                          <a:effectLst/>
                        </a:rPr>
                        <a:t>   מטלה מסכמת  (שנה ב') </a:t>
                      </a:r>
                      <a:endParaRPr lang="en-IL" sz="105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tc>
                  <a:txBody>
                    <a:bodyPr/>
                    <a:lstStyle/>
                    <a:p>
                      <a:pPr algn="just" rtl="1">
                        <a:lnSpc>
                          <a:spcPct val="115000"/>
                        </a:lnSpc>
                        <a:spcAft>
                          <a:spcPts val="0"/>
                        </a:spcAft>
                      </a:pPr>
                      <a:r>
                        <a:rPr lang="he-IL" sz="1050" dirty="0">
                          <a:solidFill>
                            <a:schemeClr val="tx1"/>
                          </a:solidFill>
                          <a:effectLst/>
                        </a:rPr>
                        <a:t>0 שש"ס</a:t>
                      </a:r>
                      <a:endParaRPr lang="en-I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lumMod val="40000"/>
                        <a:lumOff val="60000"/>
                      </a:schemeClr>
                    </a:solidFill>
                  </a:tcPr>
                </a:tc>
                <a:extLst>
                  <a:ext uri="{0D108BD9-81ED-4DB2-BD59-A6C34878D82A}">
                    <a16:rowId xmlns:a16="http://schemas.microsoft.com/office/drawing/2014/main" val="3996683275"/>
                  </a:ext>
                </a:extLst>
              </a:tr>
              <a:tr h="494587">
                <a:tc>
                  <a:txBody>
                    <a:bodyPr/>
                    <a:lstStyle/>
                    <a:p>
                      <a:pPr algn="just" rtl="1">
                        <a:lnSpc>
                          <a:spcPct val="115000"/>
                        </a:lnSpc>
                        <a:spcAft>
                          <a:spcPts val="0"/>
                        </a:spcAft>
                      </a:pPr>
                      <a:r>
                        <a:rPr lang="he-IL" sz="1050" u="none" dirty="0">
                          <a:solidFill>
                            <a:schemeClr val="bg1"/>
                          </a:solidFill>
                          <a:effectLst/>
                        </a:rPr>
                        <a:t>   </a:t>
                      </a:r>
                      <a:r>
                        <a:rPr lang="he-IL" sz="1050" u="sng" dirty="0">
                          <a:solidFill>
                            <a:schemeClr val="bg1"/>
                          </a:solidFill>
                          <a:effectLst/>
                        </a:rPr>
                        <a:t>סה"כ שעות לתואר</a:t>
                      </a:r>
                      <a:endParaRPr lang="en-IL" sz="105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solidFill>
                  </a:tcPr>
                </a:tc>
                <a:tc>
                  <a:txBody>
                    <a:bodyPr/>
                    <a:lstStyle/>
                    <a:p>
                      <a:pPr algn="just" rtl="1">
                        <a:lnSpc>
                          <a:spcPct val="115000"/>
                        </a:lnSpc>
                        <a:spcAft>
                          <a:spcPts val="0"/>
                        </a:spcAft>
                      </a:pPr>
                      <a:r>
                        <a:rPr lang="he-IL" sz="1050" b="1" dirty="0">
                          <a:solidFill>
                            <a:schemeClr val="bg1"/>
                          </a:solidFill>
                          <a:effectLst/>
                        </a:rPr>
                        <a:t>40 שש"ס</a:t>
                      </a:r>
                      <a:endParaRPr lang="en-IL" sz="105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490" marR="44490" marT="0" marB="0">
                    <a:solidFill>
                      <a:schemeClr val="accent1"/>
                    </a:solidFill>
                  </a:tcPr>
                </a:tc>
                <a:extLst>
                  <a:ext uri="{0D108BD9-81ED-4DB2-BD59-A6C34878D82A}">
                    <a16:rowId xmlns:a16="http://schemas.microsoft.com/office/drawing/2014/main" val="1275783631"/>
                  </a:ext>
                </a:extLst>
              </a:tr>
            </a:tbl>
          </a:graphicData>
        </a:graphic>
      </p:graphicFrame>
    </p:spTree>
    <p:extLst>
      <p:ext uri="{BB962C8B-B14F-4D97-AF65-F5344CB8AC3E}">
        <p14:creationId xmlns:p14="http://schemas.microsoft.com/office/powerpoint/2010/main" val="354253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A21742A-6D9A-43D8-B531-E46076DD810C}"/>
              </a:ext>
            </a:extLst>
          </p:cNvPr>
          <p:cNvSpPr>
            <a:spLocks noGrp="1" noChangeArrowheads="1"/>
          </p:cNvSpPr>
          <p:nvPr>
            <p:ph type="title"/>
          </p:nvPr>
        </p:nvSpPr>
        <p:spPr/>
        <p:txBody>
          <a:bodyPr>
            <a:normAutofit/>
          </a:bodyPr>
          <a:lstStyle/>
          <a:p>
            <a:pPr algn="ctr">
              <a:defRPr/>
            </a:pPr>
            <a:r>
              <a:rPr lang="he-IL" altLang="en-US" sz="3800" b="1" u="sng" dirty="0">
                <a:solidFill>
                  <a:srgbClr val="011423"/>
                </a:solidFill>
                <a:cs typeface="+mn-cs"/>
              </a:rPr>
              <a:t> פטור מקורסי המחקר </a:t>
            </a:r>
            <a:endParaRPr lang="en-US" altLang="en-US" sz="3800" b="1" u="sng" dirty="0">
              <a:solidFill>
                <a:srgbClr val="011423"/>
              </a:solidFill>
              <a:cs typeface="+mn-cs"/>
            </a:endParaRPr>
          </a:p>
        </p:txBody>
      </p:sp>
      <p:sp>
        <p:nvSpPr>
          <p:cNvPr id="11267" name="Rectangle 3">
            <a:extLst>
              <a:ext uri="{FF2B5EF4-FFF2-40B4-BE49-F238E27FC236}">
                <a16:creationId xmlns:a16="http://schemas.microsoft.com/office/drawing/2014/main" id="{72BD1ED0-F309-4F28-9119-02BC1C7018E5}"/>
              </a:ext>
            </a:extLst>
          </p:cNvPr>
          <p:cNvSpPr>
            <a:spLocks noGrp="1" noChangeArrowheads="1"/>
          </p:cNvSpPr>
          <p:nvPr>
            <p:ph idx="1"/>
          </p:nvPr>
        </p:nvSpPr>
        <p:spPr>
          <a:xfrm>
            <a:off x="1147313" y="1484313"/>
            <a:ext cx="9532189" cy="4407529"/>
          </a:xfrm>
        </p:spPr>
        <p:txBody>
          <a:bodyPr rtlCol="0">
            <a:normAutofit/>
          </a:bodyPr>
          <a:lstStyle/>
          <a:p>
            <a:pPr marL="91440" indent="-91440" algn="just">
              <a:lnSpc>
                <a:spcPct val="80000"/>
              </a:lnSpc>
              <a:buNone/>
              <a:defRPr/>
            </a:pPr>
            <a:r>
              <a:rPr lang="he-IL" altLang="en-US" sz="2400" dirty="0">
                <a:solidFill>
                  <a:srgbClr val="011423"/>
                </a:solidFill>
              </a:rPr>
              <a:t>	</a:t>
            </a:r>
          </a:p>
          <a:p>
            <a:pPr marL="0" indent="0">
              <a:lnSpc>
                <a:spcPct val="80000"/>
              </a:lnSpc>
              <a:buNone/>
              <a:defRPr/>
            </a:pPr>
            <a:r>
              <a:rPr lang="he-IL" altLang="en-US" sz="2200" dirty="0">
                <a:solidFill>
                  <a:srgbClr val="011423"/>
                </a:solidFill>
              </a:rPr>
              <a:t>סטודנט שלמד תואר שני אחר/ נוסף:</a:t>
            </a:r>
          </a:p>
          <a:p>
            <a:pPr marL="0" indent="0">
              <a:lnSpc>
                <a:spcPct val="80000"/>
              </a:lnSpc>
              <a:buNone/>
              <a:defRPr/>
            </a:pPr>
            <a:r>
              <a:rPr lang="he-IL" altLang="en-US" sz="2200" dirty="0">
                <a:solidFill>
                  <a:srgbClr val="011423"/>
                </a:solidFill>
                <a:highlight>
                  <a:srgbClr val="E6E6E6"/>
                </a:highlight>
              </a:rPr>
              <a:t>סטודנט במסלול ב = ללא תזה</a:t>
            </a:r>
            <a:br>
              <a:rPr lang="en-US" altLang="en-US" sz="2400" dirty="0">
                <a:solidFill>
                  <a:srgbClr val="011423"/>
                </a:solidFill>
              </a:rPr>
            </a:br>
            <a:r>
              <a:rPr lang="he-IL" altLang="en-US" sz="2000" dirty="0">
                <a:solidFill>
                  <a:srgbClr val="011423"/>
                </a:solidFill>
              </a:rPr>
              <a:t>שלמד שיטות מחקר ו/או סטטיסטיקה בתואר שני - ניתן לשלוח את גיליונות הציונים ומכתב בקשה לפטור לדוא"ל מזכירות בית הספר לעו"ס </a:t>
            </a:r>
            <a:r>
              <a:rPr lang="en-US" altLang="en-US" sz="2000" dirty="0">
                <a:solidFill>
                  <a:srgbClr val="011423"/>
                </a:solidFill>
                <a:hlinkClick r:id="rId3">
                  <a:extLst>
                    <a:ext uri="{A12FA001-AC4F-418D-AE19-62706E023703}">
                      <ahyp:hlinkClr xmlns:ahyp="http://schemas.microsoft.com/office/drawing/2018/hyperlinkcolor" val="tx"/>
                    </a:ext>
                  </a:extLst>
                </a:hlinkClick>
              </a:rPr>
              <a:t>SWO@univ.haifa.ac.il</a:t>
            </a:r>
            <a:r>
              <a:rPr lang="he-IL" altLang="en-US" sz="2000" dirty="0">
                <a:solidFill>
                  <a:srgbClr val="011423"/>
                </a:solidFill>
              </a:rPr>
              <a:t> עד לתאריך 30.9.2024.</a:t>
            </a:r>
            <a:br>
              <a:rPr lang="en-US" altLang="en-US" sz="2000" dirty="0">
                <a:solidFill>
                  <a:srgbClr val="011423"/>
                </a:solidFill>
              </a:rPr>
            </a:br>
            <a:endParaRPr lang="he-IL" altLang="en-US" sz="2000" dirty="0">
              <a:solidFill>
                <a:srgbClr val="011423"/>
              </a:solidFill>
            </a:endParaRPr>
          </a:p>
          <a:p>
            <a:pPr marL="0" indent="0">
              <a:lnSpc>
                <a:spcPct val="80000"/>
              </a:lnSpc>
              <a:buNone/>
              <a:defRPr/>
            </a:pPr>
            <a:r>
              <a:rPr lang="he-IL" altLang="en-US" sz="2200" dirty="0">
                <a:solidFill>
                  <a:srgbClr val="011423"/>
                </a:solidFill>
                <a:highlight>
                  <a:srgbClr val="E6E6E6"/>
                </a:highlight>
              </a:rPr>
              <a:t>סטודנט במסלול א = עם תזה</a:t>
            </a:r>
            <a:br>
              <a:rPr lang="en-US" altLang="en-US" sz="2400" dirty="0">
                <a:solidFill>
                  <a:srgbClr val="011423"/>
                </a:solidFill>
              </a:rPr>
            </a:br>
            <a:r>
              <a:rPr lang="he-IL" altLang="en-US" sz="2000" dirty="0">
                <a:solidFill>
                  <a:srgbClr val="011423"/>
                </a:solidFill>
              </a:rPr>
              <a:t>ניתן לקבל פטור מקורס מחקר מסוים, רק במקרה ובמסגרת לימודי תואר שני נכתבה תזה. </a:t>
            </a:r>
            <a:br>
              <a:rPr lang="en-US" altLang="en-US" sz="2000" dirty="0">
                <a:solidFill>
                  <a:srgbClr val="011423"/>
                </a:solidFill>
              </a:rPr>
            </a:br>
            <a:r>
              <a:rPr lang="he-IL" altLang="en-US" sz="2000" dirty="0">
                <a:solidFill>
                  <a:srgbClr val="011423"/>
                </a:solidFill>
              </a:rPr>
              <a:t>נא לשלוח מכתב בקשה לפי ההנחיות שהוסברו לעיל.</a:t>
            </a:r>
            <a:br>
              <a:rPr lang="en-US" altLang="en-US" sz="2000" dirty="0">
                <a:solidFill>
                  <a:srgbClr val="011423"/>
                </a:solidFill>
              </a:rPr>
            </a:br>
            <a:endParaRPr lang="he-IL" altLang="en-US" sz="2000" dirty="0">
              <a:solidFill>
                <a:srgbClr val="011423"/>
              </a:solidFill>
            </a:endParaRPr>
          </a:p>
          <a:p>
            <a:pPr marL="0" indent="0">
              <a:lnSpc>
                <a:spcPct val="80000"/>
              </a:lnSpc>
              <a:buNone/>
              <a:defRPr/>
            </a:pPr>
            <a:r>
              <a:rPr lang="he-IL" altLang="en-US" sz="2400" b="1" dirty="0">
                <a:solidFill>
                  <a:srgbClr val="011423"/>
                </a:solidFill>
              </a:rPr>
              <a:t>*</a:t>
            </a:r>
            <a:r>
              <a:rPr lang="he-IL" altLang="en-US" sz="2200" b="1" dirty="0">
                <a:solidFill>
                  <a:srgbClr val="011423"/>
                </a:solidFill>
              </a:rPr>
              <a:t>משמעות הפטור </a:t>
            </a:r>
            <a:r>
              <a:rPr lang="he-IL" altLang="en-US" sz="2200" dirty="0">
                <a:solidFill>
                  <a:srgbClr val="011423"/>
                </a:solidFill>
              </a:rPr>
              <a:t>– </a:t>
            </a:r>
            <a:r>
              <a:rPr lang="he-IL" altLang="en-US" sz="2000" dirty="0">
                <a:solidFill>
                  <a:srgbClr val="011423"/>
                </a:solidFill>
              </a:rPr>
              <a:t>הסטודנט פטור מללמוד את הקורס/ים אך חייב/ת להשלים את תכנית הלימודים בקורסים אחרים.</a:t>
            </a:r>
          </a:p>
        </p:txBody>
      </p:sp>
      <p:pic>
        <p:nvPicPr>
          <p:cNvPr id="31748" name="Picture 6" descr="http://cdn.grid.fotosearch.com/CSP/CSP992/k14133975.jpg">
            <a:extLst>
              <a:ext uri="{FF2B5EF4-FFF2-40B4-BE49-F238E27FC236}">
                <a16:creationId xmlns:a16="http://schemas.microsoft.com/office/drawing/2014/main" id="{239A7F32-FCA3-4259-926A-ED9FF13DA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85725"/>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C64617DB-5495-4E33-B992-9144BF994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5" y="4229099"/>
            <a:ext cx="4105275" cy="4105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8897DA1-5CAE-4F32-A86B-C5545C2BC039}"/>
              </a:ext>
            </a:extLst>
          </p:cNvPr>
          <p:cNvSpPr>
            <a:spLocks noGrp="1" noChangeArrowheads="1"/>
          </p:cNvSpPr>
          <p:nvPr>
            <p:ph type="title"/>
          </p:nvPr>
        </p:nvSpPr>
        <p:spPr/>
        <p:txBody>
          <a:bodyPr>
            <a:normAutofit/>
          </a:bodyPr>
          <a:lstStyle/>
          <a:p>
            <a:pPr algn="ctr">
              <a:defRPr/>
            </a:pPr>
            <a:r>
              <a:rPr lang="he-IL" altLang="en-US" sz="3800" b="1" u="sng" dirty="0">
                <a:solidFill>
                  <a:srgbClr val="011423"/>
                </a:solidFill>
                <a:cs typeface="+mn-cs"/>
              </a:rPr>
              <a:t>מסלול מחקרי בלבד</a:t>
            </a:r>
            <a:endParaRPr lang="en-US" altLang="en-US" sz="3800" b="1" u="sng" dirty="0">
              <a:solidFill>
                <a:srgbClr val="011423"/>
              </a:solidFill>
              <a:cs typeface="+mn-cs"/>
            </a:endParaRPr>
          </a:p>
        </p:txBody>
      </p:sp>
      <p:sp>
        <p:nvSpPr>
          <p:cNvPr id="35843" name="Rectangle 3">
            <a:extLst>
              <a:ext uri="{FF2B5EF4-FFF2-40B4-BE49-F238E27FC236}">
                <a16:creationId xmlns:a16="http://schemas.microsoft.com/office/drawing/2014/main" id="{6F75FDF1-E2CA-4B63-896F-8BB645A07B42}"/>
              </a:ext>
            </a:extLst>
          </p:cNvPr>
          <p:cNvSpPr>
            <a:spLocks noGrp="1" noChangeArrowheads="1"/>
          </p:cNvSpPr>
          <p:nvPr>
            <p:ph idx="1"/>
          </p:nvPr>
        </p:nvSpPr>
        <p:spPr>
          <a:xfrm>
            <a:off x="2063750" y="1600200"/>
            <a:ext cx="8147050" cy="3791309"/>
          </a:xfrm>
        </p:spPr>
        <p:txBody>
          <a:bodyPr/>
          <a:lstStyle/>
          <a:p>
            <a:pPr>
              <a:lnSpc>
                <a:spcPct val="80000"/>
              </a:lnSpc>
              <a:buFont typeface="Wingdings" panose="05000000000000000000" pitchFamily="2" charset="2"/>
              <a:buNone/>
            </a:pPr>
            <a:r>
              <a:rPr lang="he-IL" altLang="en-US" sz="2400" dirty="0">
                <a:solidFill>
                  <a:srgbClr val="011423"/>
                </a:solidFill>
              </a:rPr>
              <a:t>	</a:t>
            </a:r>
            <a:r>
              <a:rPr lang="he-IL" altLang="en-US" sz="2400" dirty="0">
                <a:solidFill>
                  <a:srgbClr val="011423"/>
                </a:solidFill>
                <a:hlinkClick r:id="rId3"/>
              </a:rPr>
              <a:t>באתר ביה"ס </a:t>
            </a:r>
            <a:r>
              <a:rPr lang="he-IL" altLang="en-US" sz="2400" dirty="0">
                <a:solidFill>
                  <a:srgbClr val="011423"/>
                </a:solidFill>
              </a:rPr>
              <a:t>ניתן לראות את המידע המידע המפורסם בנושא</a:t>
            </a:r>
            <a:br>
              <a:rPr lang="en-US" altLang="en-US" sz="2400" dirty="0">
                <a:solidFill>
                  <a:srgbClr val="011423"/>
                </a:solidFill>
              </a:rPr>
            </a:br>
            <a:endParaRPr lang="he-IL" altLang="en-US" sz="2400" dirty="0">
              <a:solidFill>
                <a:srgbClr val="011423"/>
              </a:solidFill>
            </a:endParaRPr>
          </a:p>
          <a:p>
            <a:pPr algn="r" rtl="1">
              <a:lnSpc>
                <a:spcPct val="80000"/>
              </a:lnSpc>
            </a:pPr>
            <a:r>
              <a:rPr lang="he-IL" altLang="en-US" sz="2200" dirty="0">
                <a:solidFill>
                  <a:srgbClr val="011423"/>
                </a:solidFill>
              </a:rPr>
              <a:t>רשימת המנחים ותחומי התמחות (אשר עשויה להתעדכן)</a:t>
            </a:r>
          </a:p>
          <a:p>
            <a:pPr>
              <a:lnSpc>
                <a:spcPct val="80000"/>
              </a:lnSpc>
            </a:pPr>
            <a:r>
              <a:rPr lang="he-IL" altLang="en-US" sz="2200" dirty="0">
                <a:solidFill>
                  <a:srgbClr val="011423"/>
                </a:solidFill>
              </a:rPr>
              <a:t>שלבי התזה: תזה מורכבת משני חלקים: שלב א (הצעת מחקר) ושלב ב (המחקר עצמו - תזה)</a:t>
            </a:r>
          </a:p>
          <a:p>
            <a:pPr>
              <a:lnSpc>
                <a:spcPct val="80000"/>
              </a:lnSpc>
            </a:pPr>
            <a:r>
              <a:rPr lang="he-IL" altLang="en-US" sz="2200" dirty="0">
                <a:solidFill>
                  <a:srgbClr val="011423"/>
                </a:solidFill>
              </a:rPr>
              <a:t>מועדים ולוחות זמנים </a:t>
            </a:r>
          </a:p>
          <a:p>
            <a:pPr algn="r" rtl="1">
              <a:lnSpc>
                <a:spcPct val="80000"/>
              </a:lnSpc>
            </a:pPr>
            <a:r>
              <a:rPr lang="he-IL" altLang="en-US" sz="2200" dirty="0">
                <a:solidFill>
                  <a:srgbClr val="011423"/>
                </a:solidFill>
              </a:rPr>
              <a:t>ניתן לחקור גם מתחומי התמחות אחרים מאלו שבו הסטודנט לומד</a:t>
            </a:r>
          </a:p>
          <a:p>
            <a:pPr algn="r" rtl="1">
              <a:lnSpc>
                <a:spcPct val="80000"/>
              </a:lnSpc>
            </a:pPr>
            <a:r>
              <a:rPr lang="he-IL" altLang="en-US" sz="2200" dirty="0">
                <a:solidFill>
                  <a:srgbClr val="011423"/>
                </a:solidFill>
              </a:rPr>
              <a:t>מודעות להיצע המנחים הרלוונטיים (ואופן הפנייה למנחה)  </a:t>
            </a:r>
          </a:p>
          <a:p>
            <a:pPr algn="r" rtl="1">
              <a:lnSpc>
                <a:spcPct val="80000"/>
              </a:lnSpc>
            </a:pPr>
            <a:r>
              <a:rPr lang="he-IL" altLang="en-US" sz="2200" dirty="0">
                <a:solidFill>
                  <a:srgbClr val="011423"/>
                </a:solidFill>
              </a:rPr>
              <a:t>ניתן לחקור גם בהנחיה של מרצה מפקולטה/ אוניברסיטה אחרת, יש לוודא קבלת אישור מראש התוכנית</a:t>
            </a:r>
          </a:p>
          <a:p>
            <a:pPr marL="0" indent="0">
              <a:lnSpc>
                <a:spcPct val="80000"/>
              </a:lnSpc>
              <a:buNone/>
            </a:pPr>
            <a:endParaRPr lang="he-IL" altLang="en-US" sz="2400" dirty="0">
              <a:solidFill>
                <a:srgbClr val="011423"/>
              </a:solidFill>
            </a:endParaRPr>
          </a:p>
          <a:p>
            <a:pPr>
              <a:lnSpc>
                <a:spcPct val="80000"/>
              </a:lnSpc>
            </a:pPr>
            <a:endParaRPr lang="he-IL" altLang="en-US" sz="2400" dirty="0">
              <a:solidFill>
                <a:srgbClr val="011423"/>
              </a:solidFill>
            </a:endParaRPr>
          </a:p>
          <a:p>
            <a:pPr>
              <a:lnSpc>
                <a:spcPct val="80000"/>
              </a:lnSpc>
            </a:pPr>
            <a:endParaRPr lang="he-IL" altLang="en-US" sz="2400" dirty="0">
              <a:solidFill>
                <a:srgbClr val="011423"/>
              </a:solidFill>
            </a:endParaRPr>
          </a:p>
          <a:p>
            <a:pPr>
              <a:lnSpc>
                <a:spcPct val="80000"/>
              </a:lnSpc>
            </a:pPr>
            <a:endParaRPr lang="he-IL" altLang="en-US" sz="2400" dirty="0">
              <a:solidFill>
                <a:srgbClr val="011423"/>
              </a:solidFill>
            </a:endParaRPr>
          </a:p>
          <a:p>
            <a:pPr>
              <a:lnSpc>
                <a:spcPct val="80000"/>
              </a:lnSpc>
            </a:pPr>
            <a:endParaRPr lang="he-IL" altLang="en-US" sz="2400" dirty="0">
              <a:solidFill>
                <a:srgbClr val="011423"/>
              </a:solidFill>
            </a:endParaRPr>
          </a:p>
        </p:txBody>
      </p:sp>
      <p:pic>
        <p:nvPicPr>
          <p:cNvPr id="35844" name="Picture 2" descr="http://www.wordsuit.co.il/wp-content/uploads/2014/09/owl-47526_1280-1024x965.png">
            <a:extLst>
              <a:ext uri="{FF2B5EF4-FFF2-40B4-BE49-F238E27FC236}">
                <a16:creationId xmlns:a16="http://schemas.microsoft.com/office/drawing/2014/main" id="{8A67D4D0-BBA6-4C03-B638-22E1859C6A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44" y="413543"/>
            <a:ext cx="1406238" cy="13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DCF4F3CA-6B7B-4CF6-AEE3-417DE7E5F9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8" y="4391819"/>
            <a:ext cx="4105275" cy="4105275"/>
          </a:xfrm>
          <a:prstGeom prst="rect">
            <a:avLst/>
          </a:prstGeom>
        </p:spPr>
      </p:pic>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11B82F2938B6419C4039C03768C2D8" ma:contentTypeVersion="14" ma:contentTypeDescription="Create a new document." ma:contentTypeScope="" ma:versionID="9c8aef54d788bdb410ad504d95acc340">
  <xsd:schema xmlns:xsd="http://www.w3.org/2001/XMLSchema" xmlns:xs="http://www.w3.org/2001/XMLSchema" xmlns:p="http://schemas.microsoft.com/office/2006/metadata/properties" xmlns:ns2="2e5f285b-4ce7-4cff-98eb-0dabfdc56d4a" xmlns:ns3="eedd610b-1a8f-4a0b-a45c-4c31ad01e936" targetNamespace="http://schemas.microsoft.com/office/2006/metadata/properties" ma:root="true" ma:fieldsID="d5bf62345e875047c69659a8a09f8d0f" ns2:_="" ns3:_="">
    <xsd:import namespace="2e5f285b-4ce7-4cff-98eb-0dabfdc56d4a"/>
    <xsd:import namespace="eedd610b-1a8f-4a0b-a45c-4c31ad01e9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f285b-4ce7-4cff-98eb-0dabfdc56d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6a450ac-afaf-4521-99b3-6bbc88c75931}" ma:internalName="TaxCatchAll" ma:showField="CatchAllData" ma:web="2e5f285b-4ce7-4cff-98eb-0dabfdc56d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dd610b-1a8f-4a0b-a45c-4c31ad01e9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8c0ea28-27e3-4ebd-9a53-3cffdd209c8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e5f285b-4ce7-4cff-98eb-0dabfdc56d4a" xsi:nil="true"/>
    <lcf76f155ced4ddcb4097134ff3c332f xmlns="eedd610b-1a8f-4a0b-a45c-4c31ad01e9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5DE7B7-BD80-454F-A8F5-455774DC9D0D}">
  <ds:schemaRefs>
    <ds:schemaRef ds:uri="http://schemas.microsoft.com/sharepoint/v3/contenttype/forms"/>
  </ds:schemaRefs>
</ds:datastoreItem>
</file>

<file path=customXml/itemProps2.xml><?xml version="1.0" encoding="utf-8"?>
<ds:datastoreItem xmlns:ds="http://schemas.openxmlformats.org/officeDocument/2006/customXml" ds:itemID="{5EA2C068-5A04-443C-B085-C75B8F0DD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5f285b-4ce7-4cff-98eb-0dabfdc56d4a"/>
    <ds:schemaRef ds:uri="eedd610b-1a8f-4a0b-a45c-4c31ad01e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CE37F6-10F4-4E64-9A99-BF2EC5DC4224}">
  <ds:schemaRefs>
    <ds:schemaRef ds:uri="http://www.w3.org/XML/1998/namespace"/>
    <ds:schemaRef ds:uri="eedd610b-1a8f-4a0b-a45c-4c31ad01e936"/>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2e5f285b-4ce7-4cff-98eb-0dabfdc56d4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1953</TotalTime>
  <Words>5596</Words>
  <Application>Microsoft Office PowerPoint</Application>
  <PresentationFormat>מסך רחב</PresentationFormat>
  <Paragraphs>416</Paragraphs>
  <Slides>16</Slides>
  <Notes>8</Notes>
  <HiddenSlides>0</HiddenSlides>
  <MMClips>0</MMClips>
  <ScaleCrop>false</ScaleCrop>
  <HeadingPairs>
    <vt:vector size="6" baseType="variant">
      <vt:variant>
        <vt:lpstr>גופנים בשימוש</vt:lpstr>
      </vt:variant>
      <vt:variant>
        <vt:i4>12</vt:i4>
      </vt:variant>
      <vt:variant>
        <vt:lpstr>ערכת נושא</vt:lpstr>
      </vt:variant>
      <vt:variant>
        <vt:i4>1</vt:i4>
      </vt:variant>
      <vt:variant>
        <vt:lpstr>כותרות שקופיות</vt:lpstr>
      </vt:variant>
      <vt:variant>
        <vt:i4>16</vt:i4>
      </vt:variant>
    </vt:vector>
  </HeadingPairs>
  <TitlesOfParts>
    <vt:vector size="29" baseType="lpstr">
      <vt:lpstr>Arial</vt:lpstr>
      <vt:lpstr>Calibri</vt:lpstr>
      <vt:lpstr>Calibri Light</vt:lpstr>
      <vt:lpstr>Cambria</vt:lpstr>
      <vt:lpstr>David</vt:lpstr>
      <vt:lpstr>Edu Favorit Hebrew</vt:lpstr>
      <vt:lpstr>Ezer Loft</vt:lpstr>
      <vt:lpstr>Guttman Aharoni</vt:lpstr>
      <vt:lpstr>Guttman Yad-Light</vt:lpstr>
      <vt:lpstr>Symbol</vt:lpstr>
      <vt:lpstr>Times New Roman</vt:lpstr>
      <vt:lpstr>Wingdings</vt:lpstr>
      <vt:lpstr>ערכת נושא Office</vt:lpstr>
      <vt:lpstr>מפגש אוריינטציה לתואר שני בית הספר לעבודה סוציאלית</vt:lpstr>
      <vt:lpstr>מצגת של PowerPoint‏</vt:lpstr>
      <vt:lpstr>סדר היום</vt:lpstr>
      <vt:lpstr>כותרת 2</vt:lpstr>
      <vt:lpstr>כותרת 2</vt:lpstr>
      <vt:lpstr>מבנה לפי אשכולות</vt:lpstr>
      <vt:lpstr>מבנה תכנית הלימודים לפי מסלול</vt:lpstr>
      <vt:lpstr> פטור מקורסי המחקר </vt:lpstr>
      <vt:lpstr>מסלול מחקרי בלבד</vt:lpstr>
      <vt:lpstr>מצגת של PowerPoint‏</vt:lpstr>
      <vt:lpstr>מבנה מערכת השעות בסמסטר ב</vt:lpstr>
      <vt:lpstr>נקודות חשובות לקחת בחשבון בתהליך הרישום לקורסים</vt:lpstr>
      <vt:lpstr>מצגת של PowerPoint‏</vt:lpstr>
      <vt:lpstr>כותרת 2</vt:lpstr>
      <vt:lpstr>מצגת של PowerPoint‏</vt:lpstr>
      <vt:lpstr>כותרת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מיטל הלוי</dc:creator>
  <cp:lastModifiedBy>שירן כהן</cp:lastModifiedBy>
  <cp:revision>90</cp:revision>
  <dcterms:created xsi:type="dcterms:W3CDTF">2024-01-28T09:45:02Z</dcterms:created>
  <dcterms:modified xsi:type="dcterms:W3CDTF">2024-08-21T09:16:29Z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0x010100B911B82F2938B6419C4039C03768C2D8</vt:lpwstr>
  </property>
</Properties>
</file>